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B7E0-BD09-4C2F-8978-DE2F048A74A2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CBF5-421F-490E-A8B3-5094E09DF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926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4 – 7.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977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7 – 15.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23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15 – 18.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838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</a:t>
            </a:r>
            <a:r>
              <a:rPr lang="sk-SK" baseline="0" dirty="0" smtClean="0"/>
              <a:t> 18 – 20.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231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20 – 21.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19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21 – 22.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13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23 – 24.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1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24 – 25.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27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s. </a:t>
            </a:r>
            <a:r>
              <a:rPr lang="sk-SK" smtClean="0"/>
              <a:t>26.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CBF5-421F-490E-A8B3-5094E09DF548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10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="" xmlns:a16="http://schemas.microsoft.com/office/drawing/2014/main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="" xmlns:a16="http://schemas.microsoft.com/office/drawing/2014/main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="" xmlns:a16="http://schemas.microsoft.com/office/drawing/2014/main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="" xmlns:a16="http://schemas.microsoft.com/office/drawing/2014/main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="" xmlns:a16="http://schemas.microsoft.com/office/drawing/2014/main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="" xmlns:a16="http://schemas.microsoft.com/office/drawing/2014/main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="" xmlns:a16="http://schemas.microsoft.com/office/drawing/2014/main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="" xmlns:a16="http://schemas.microsoft.com/office/drawing/2014/main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="" xmlns:a16="http://schemas.microsoft.com/office/drawing/2014/main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15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78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086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978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72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7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67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59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="" xmlns:a16="http://schemas.microsoft.com/office/drawing/2014/main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615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760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29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="" xmlns:a16="http://schemas.microsoft.com/office/drawing/2014/main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8855FDD1-6E68-4A2F-8A57-C8A3F5881C00}" type="datetimeFigureOut">
              <a:rPr lang="sk-SK" smtClean="0"/>
              <a:t>10. 1. 2020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="" xmlns:a16="http://schemas.microsoft.com/office/drawing/2014/main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67995230-CF9C-4F5E-8F6B-D0F2DBA19E1E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="" xmlns:a16="http://schemas.microsoft.com/office/drawing/2014/main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="" xmlns:a16="http://schemas.microsoft.com/office/drawing/2014/main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="" xmlns:a16="http://schemas.microsoft.com/office/drawing/2014/main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="" xmlns:a16="http://schemas.microsoft.com/office/drawing/2014/main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="" xmlns:a16="http://schemas.microsoft.com/office/drawing/2014/main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="" xmlns:a16="http://schemas.microsoft.com/office/drawing/2014/main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="" xmlns:a16="http://schemas.microsoft.com/office/drawing/2014/main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="" xmlns:a16="http://schemas.microsoft.com/office/drawing/2014/main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="" xmlns:a16="http://schemas.microsoft.com/office/drawing/2014/main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="" xmlns:a16="http://schemas.microsoft.com/office/drawing/2014/main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="" xmlns:a16="http://schemas.microsoft.com/office/drawing/2014/main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="" xmlns:a16="http://schemas.microsoft.com/office/drawing/2014/main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9673356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>
          <a:xfrm>
            <a:off x="914400" y="2468563"/>
            <a:ext cx="10363200" cy="1920875"/>
          </a:xfrm>
        </p:spPr>
        <p:txBody>
          <a:bodyPr/>
          <a:lstStyle/>
          <a:p>
            <a:r>
              <a:rPr lang="sk-SK" sz="2800" i="1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Voľby a volebný systém v Slovenskej republike</a:t>
            </a:r>
            <a:endParaRPr lang="sk-SK" sz="2800" i="1" kern="1200" dirty="0">
              <a:solidFill>
                <a:schemeClr val="bg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8401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Zastupiteľský princíp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Otázka volebného práva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Osobitné úpravy volebných systémov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9218" name="Picture 2" descr="Výsledok vyhľadávania obrázkov pre dopyt volebné prá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57" y="1417638"/>
            <a:ext cx="5278919" cy="533507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ok vyhľadávania obrázkov pre dopyt volebné prá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93" y="3664303"/>
            <a:ext cx="4701198" cy="264442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2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sk-SK" sz="2800" i="1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  <a:endParaRPr lang="sk-SK" sz="2800" i="1" kern="1200" dirty="0">
              <a:solidFill>
                <a:schemeClr val="bg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4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Spôsob vyberania politických predstaviteľov, delegátov, ...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Princíp všeobecnosti, rovnosti, priamosti a tajnosti – demokratické voľby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Slobodné, uvedomelé a informované rozhodnutie voliča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Legitimita politickej moci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Aktívne a pasívne volebné právo</a:t>
            </a:r>
          </a:p>
          <a:p>
            <a:pPr>
              <a:lnSpc>
                <a:spcPct val="150000"/>
              </a:lnSpc>
            </a:pPr>
            <a:r>
              <a:rPr lang="sk-SK" sz="1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Uzurpácia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dedičnosť, kooptácia, plebiscit, losovanie</a:t>
            </a:r>
          </a:p>
          <a:p>
            <a:pPr>
              <a:lnSpc>
                <a:spcPct val="150000"/>
              </a:lnSpc>
            </a:pP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0" name="Picture 2" descr="Výsledok vyhľadávania obrázkov pre dopyt voľb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35" y="4743210"/>
            <a:ext cx="3087958" cy="173663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ancient elec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77" y="4054415"/>
            <a:ext cx="5004652" cy="263105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15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Volebné systémy (VS)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Pravidlá rozdeľovania mandátov medzi kandidátov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Volebné obvody – územné hranice podľa typu volieb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Jedno- alebo viacmandátové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Väčšinový VS – relatívna / absolútna väčšina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Jednokolové / viackolové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Pomerný volebný systém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Pomer získaných hlasov – pomer získaných mandátov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Systém neobmedzeného hlasovania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Voľba rovnakého počtu kandidátov ako je počet mandátov</a:t>
            </a:r>
            <a:endParaRPr lang="sk-SK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074" name="Picture 2" descr="Výsledok vyhľadávania obrázkov pre dopyt volebný systé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49" y="1600201"/>
            <a:ext cx="5003022" cy="296701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9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Voľby na Slovensku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Habsburská monarchia – nedemokratické voľby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Snaha o všeobecné volebné právo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ČSR – všeobecné volebné právo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Február 1948 – komunistický prevrat v ČSR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1990 – demokratické voľby v ČSFR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1993 – vznik SR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Voľby do samospráv (1993)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Priama voľba prezidenta (1999)</a:t>
            </a:r>
          </a:p>
          <a:p>
            <a:pPr lvl="1">
              <a:lnSpc>
                <a:spcPct val="150000"/>
              </a:lnSpc>
            </a:pPr>
            <a:r>
              <a:rPr lang="sk-SK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Voľby do Europarlamentu (2004)</a:t>
            </a:r>
            <a:endParaRPr lang="sk-SK" sz="1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Garantované Ústavou SR</a:t>
            </a: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1026" name="Picture 2" descr="Výsledok vyhľadávania obrázkov pre dopyt voľ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65" y="3502324"/>
            <a:ext cx="5795315" cy="316442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2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Voľby poslancov NR SR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vzniku SR – 7 volieb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Mandát na 4 roky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Listinný pomerný VS</a:t>
            </a:r>
            <a:endParaRPr lang="sk-SK" sz="14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volebný obvod, 150 mandátov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Hlas pre kandidátnu listinu ako celok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 rámci kandidátnej listiny 4 prednostné hlasy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 strany s 5% a viac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Volebná kaucia 17 000€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18 rokov bez obmedzenia osobnej slobody z dôvodu ochrany verejného zdravia</a:t>
            </a: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098" name="Picture 2" descr="Výsledok vyhľadávania obrázkov pre dopyt národná rada s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417638"/>
            <a:ext cx="2381250" cy="159067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národná rada s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00" y="1890346"/>
            <a:ext cx="4510012" cy="3006675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7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Voľby do Európskeho parlamentu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2004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Mandát na 5 rokov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Listinný pomerný VS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Viacmandátový volebný obvod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prednostné hlasy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 občania iných krajín EÚ s trvalým pobytom v SR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Volebná kaucia 1 700€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Možnosť voľby iba na území SR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124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93" y="4017993"/>
            <a:ext cx="5253187" cy="262659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europsky parla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17" y="1272333"/>
            <a:ext cx="3849533" cy="263368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1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Voľba prezidenta SR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1999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Absolútny väčšinový VS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kolá – 2 kandidáti s najväčším počtom hlasov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 možnosti hlasovať poštou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Kandidát nad 40 rokov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 hlasov od poslancov NR SR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15 000 hlasov od občanov</a:t>
            </a: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6146" name="Picture 2" descr="Výsledok vyhľadávania obrázkov pre dopyt voľby prezide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128" y="4488714"/>
            <a:ext cx="3919268" cy="220415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voľby preziden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1" y="1471554"/>
            <a:ext cx="2820024" cy="28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3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Voľby do orgánov samosprávnych krajov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Každé 4 roky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Súčasť volieb do samospráv obcí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Predseda kraja – relatívne väčšinový VS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Poslanci – VS neobmedzeného hlasovania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Trvalý pobyt v danom kraji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Nezávislí kandidáti</a:t>
            </a: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170" name="Picture 2" descr="Výsledok vyhľadávania obrázkov pre dopyt samosprávny kr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1" y="3489225"/>
            <a:ext cx="6090249" cy="3248133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voľ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39" y="1477326"/>
            <a:ext cx="2619375" cy="174307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8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Voľby do orgánov miest a obcí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 1990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Starostovia, primátori – relatívne väčšinový VS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Poslanci zastupiteľstva – VS neobmedzeného hlasovania</a:t>
            </a:r>
          </a:p>
          <a:p>
            <a:pPr>
              <a:lnSpc>
                <a:spcPct val="150000"/>
              </a:lnSpc>
            </a:pP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Nezávislí kandidáti</a:t>
            </a:r>
          </a:p>
        </p:txBody>
      </p:sp>
      <p:sp>
        <p:nvSpPr>
          <p:cNvPr id="4" name="Line 6">
            <a:extLst>
              <a:ext uri="{FF2B5EF4-FFF2-40B4-BE49-F238E27FC236}">
                <a16:creationId xmlns="" xmlns:a16="http://schemas.microsoft.com/office/drawing/2014/main" id="{B1AB1D4B-EC5C-469B-A3EB-CB9C2433B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1" y="1272333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8194" name="Picture 2" descr="Výsledok vyhľadávania obrázkov pre dopyt komunálne voľb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77" y="3644568"/>
            <a:ext cx="5051555" cy="284111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komunálne voľb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3"/>
          <a:stretch/>
        </p:blipFill>
        <p:spPr bwMode="auto">
          <a:xfrm>
            <a:off x="1270239" y="3829249"/>
            <a:ext cx="4095391" cy="286152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1804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425</Words>
  <Application>Microsoft Office PowerPoint</Application>
  <PresentationFormat>Širokouhlá</PresentationFormat>
  <Paragraphs>90</Paragraphs>
  <Slides>11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Prúd</vt:lpstr>
      <vt:lpstr>Voľby a volebný systém v Slovenskej republike</vt:lpstr>
      <vt:lpstr>Voľby</vt:lpstr>
      <vt:lpstr>Volebné systémy (VS)</vt:lpstr>
      <vt:lpstr>Voľby na Slovensku</vt:lpstr>
      <vt:lpstr>Voľby poslancov NR SR</vt:lpstr>
      <vt:lpstr>Voľby do Európskeho parlamentu</vt:lpstr>
      <vt:lpstr>Voľba prezidenta SR</vt:lpstr>
      <vt:lpstr>Voľby do orgánov samosprávnych krajov</vt:lpstr>
      <vt:lpstr>Voľby do orgánov miest a obcí</vt:lpstr>
      <vt:lpstr>Záver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Voľby a volebný systém v Slovenskej republike</dc:title>
  <dc:creator>Marek Oravec</dc:creator>
  <cp:lastModifiedBy>Marek Oravec</cp:lastModifiedBy>
  <cp:revision>22</cp:revision>
  <dcterms:created xsi:type="dcterms:W3CDTF">2019-12-19T10:12:53Z</dcterms:created>
  <dcterms:modified xsi:type="dcterms:W3CDTF">2020-01-10T08:39:46Z</dcterms:modified>
</cp:coreProperties>
</file>