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29749-E919-423A-8687-B2BE4B1D7930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DA5CA-378D-4AC3-8ACC-FFA89D41AC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06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51.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764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52 – 53.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89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53 – 54.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9839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54 – 57.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925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58 – 59.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9941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60 – 62.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66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63 – 66.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442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s. 67 – 70.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DA5CA-378D-4AC3-8ACC-FFA89D41ACD1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70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FEF8DCD1-A998-48F3-B092-D856CD6F32C7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="" xmlns:a16="http://schemas.microsoft.com/office/drawing/2014/main" id="{B555B2C2-65F4-4E7E-A873-F58C60AD19C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="" xmlns:a16="http://schemas.microsoft.com/office/drawing/2014/main" id="{43BB1CC1-AF0E-4405-A943-EA5F93D0B4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="" xmlns:a16="http://schemas.microsoft.com/office/drawing/2014/main" id="{5058E680-2FCE-445B-9BD8-1594F158A1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="" xmlns:a16="http://schemas.microsoft.com/office/drawing/2014/main" id="{35BF0677-C287-497D-964B-2DD492DDC1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="" xmlns:a16="http://schemas.microsoft.com/office/drawing/2014/main" id="{ABD7187E-06FA-4B8A-86C9-F4ACF063CC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="" xmlns:a16="http://schemas.microsoft.com/office/drawing/2014/main" id="{87C5331C-BB70-4350-883F-C7231CAD31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="" xmlns:a16="http://schemas.microsoft.com/office/drawing/2014/main" id="{7928B868-2323-4675-BAEA-BE7547ED55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 sz="1800"/>
            </a:p>
          </p:txBody>
        </p:sp>
        <p:sp>
          <p:nvSpPr>
            <p:cNvPr id="7" name="Freeform 10">
              <a:extLst>
                <a:ext uri="{FF2B5EF4-FFF2-40B4-BE49-F238E27FC236}">
                  <a16:creationId xmlns="" xmlns:a16="http://schemas.microsoft.com/office/drawing/2014/main" id="{2E9C61BA-A4FD-4461-B811-02CFDA50A2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 sz="1800"/>
            </a:p>
          </p:txBody>
        </p:sp>
      </p:grpSp>
      <p:sp>
        <p:nvSpPr>
          <p:cNvPr id="460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="" xmlns:a16="http://schemas.microsoft.com/office/drawing/2014/main" id="{319105FB-5C49-4C34-9BF2-62C706E86EE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C42CE139-1032-4898-9D81-8958F96BE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C0B79E1B-AE9C-49DB-B74D-87FCD6749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73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1860245D-7587-4781-A1DF-0231DC85D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3DCBAC98-D650-4746-A36D-D808D586ED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E1A4CB7F-C179-4E81-A8C3-D6DC94512FC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98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5884D9FA-D98B-4CE8-A71E-3D72C8D74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2E1C93AF-2C98-4CF9-B1E7-2C0EF89E0E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9B63871F-1E61-4C67-9C3F-395DA8CBA1D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116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1DA268CB-F793-4E0A-B013-3E00032F7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041FA12B-7315-4A42-986F-E16E69BB34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2AA9C389-6CC6-4709-847D-45172F1AAD3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20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CEE3D8DB-079A-4A12-8C02-3F8962120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6AD0CBDE-D53B-45F0-967F-FFE51D0708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92B8CEDE-FF24-4CF9-97F8-E83D163EBC0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995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8B4AC771-8F7A-492F-B583-DBC1758119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639B93C5-F53F-4A20-8E46-D9E098C0712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A810330D-2EAE-4078-969A-A5497E55ADB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082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62B1F33-6397-4ADB-A027-C88BC5441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B1AEFDDE-2343-4911-9581-6F8088A142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CA15FC93-725F-4F78-9458-9CDC93237F3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736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7460F27-8FCC-4908-B6C9-942335AA4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01187B7-F1C0-48D4-BE3E-FD556026F4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5" name="Rectangle 14">
            <a:extLst>
              <a:ext uri="{FF2B5EF4-FFF2-40B4-BE49-F238E27FC236}">
                <a16:creationId xmlns="" xmlns:a16="http://schemas.microsoft.com/office/drawing/2014/main" id="{6811C0B9-707F-417C-83F0-A8B9A508724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105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012E78EB-09EF-4D6A-BF52-B7EAD14F5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E937DB8D-EFCC-4FB1-B8F8-08EFBAB250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4" name="Rectangle 14">
            <a:extLst>
              <a:ext uri="{FF2B5EF4-FFF2-40B4-BE49-F238E27FC236}">
                <a16:creationId xmlns="" xmlns:a16="http://schemas.microsoft.com/office/drawing/2014/main" id="{B7D61F6E-59D9-41EA-AC7E-4E782C58389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01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ABD86F34-6A0E-4075-9548-C5E508A7A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375A5A8-9DB6-4581-9D74-11ABB7ECF4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83D983B3-0AC7-4C7A-AE2A-569130CA301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67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CAE3B3D8-C438-45D1-A5F6-6941FDE7D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FB705A9C-7D4E-4C05-8224-793FC0BC10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9CD5F816-8EBF-4B25-A4EF-4E92A35BCB6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467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E19F386B-7AE7-4FBB-BBD9-FB6CD19765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fld id="{04C6255C-5B95-4840-A733-3FE6DD19BC85}" type="datetimeFigureOut">
              <a:rPr lang="sk-SK" smtClean="0"/>
              <a:t>29. 7. 2019</a:t>
            </a:fld>
            <a:endParaRPr lang="sk-SK"/>
          </a:p>
        </p:txBody>
      </p:sp>
      <p:sp>
        <p:nvSpPr>
          <p:cNvPr id="45059" name="Rectangle 3">
            <a:extLst>
              <a:ext uri="{FF2B5EF4-FFF2-40B4-BE49-F238E27FC236}">
                <a16:creationId xmlns="" xmlns:a16="http://schemas.microsoft.com/office/drawing/2014/main" id="{84FA7D8F-3558-4D5D-85C4-64E29EB7D6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D738C2CE-F2B1-4242-9149-89E8CC0FFAD6}" type="slidenum">
              <a:rPr lang="sk-SK" smtClean="0"/>
              <a:t>‹#›</a:t>
            </a:fld>
            <a:endParaRPr lang="sk-SK"/>
          </a:p>
        </p:txBody>
      </p:sp>
      <p:grpSp>
        <p:nvGrpSpPr>
          <p:cNvPr id="1028" name="Group 4">
            <a:extLst>
              <a:ext uri="{FF2B5EF4-FFF2-40B4-BE49-F238E27FC236}">
                <a16:creationId xmlns="" xmlns:a16="http://schemas.microsoft.com/office/drawing/2014/main" id="{6EFC39C8-C69A-43F1-AEB5-0CF74255B0B4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="" xmlns:a16="http://schemas.microsoft.com/office/drawing/2014/main" id="{805E04CD-1A63-469B-8F83-A9DBE04F9F3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5062" name="Freeform 6">
                <a:extLst>
                  <a:ext uri="{FF2B5EF4-FFF2-40B4-BE49-F238E27FC236}">
                    <a16:creationId xmlns="" xmlns:a16="http://schemas.microsoft.com/office/drawing/2014/main" id="{882C2262-F5DD-49FF-8C98-5F7B14582F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45063" name="Freeform 7">
                <a:extLst>
                  <a:ext uri="{FF2B5EF4-FFF2-40B4-BE49-F238E27FC236}">
                    <a16:creationId xmlns="" xmlns:a16="http://schemas.microsoft.com/office/drawing/2014/main" id="{11A196C7-26DD-4F29-BEA5-BF7F6E184F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45064" name="Freeform 8">
                <a:extLst>
                  <a:ext uri="{FF2B5EF4-FFF2-40B4-BE49-F238E27FC236}">
                    <a16:creationId xmlns="" xmlns:a16="http://schemas.microsoft.com/office/drawing/2014/main" id="{24DDEAB5-C775-42EA-AAB3-1C4F087AA7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="" xmlns:a16="http://schemas.microsoft.com/office/drawing/2014/main" id="{D9B64F19-B421-4BB4-AF97-B4B75666D5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  <p:sp>
            <p:nvSpPr>
              <p:cNvPr id="45066" name="Freeform 10">
                <a:extLst>
                  <a:ext uri="{FF2B5EF4-FFF2-40B4-BE49-F238E27FC236}">
                    <a16:creationId xmlns="" xmlns:a16="http://schemas.microsoft.com/office/drawing/2014/main" id="{7822201D-3FB4-4D50-9C51-134F393958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k-SK" sz="1800"/>
              </a:p>
            </p:txBody>
          </p:sp>
        </p:grpSp>
        <p:sp>
          <p:nvSpPr>
            <p:cNvPr id="45067" name="Freeform 11">
              <a:extLst>
                <a:ext uri="{FF2B5EF4-FFF2-40B4-BE49-F238E27FC236}">
                  <a16:creationId xmlns="" xmlns:a16="http://schemas.microsoft.com/office/drawing/2014/main" id="{CA77B367-0C74-4C44-83A7-1201C8BD47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 sz="1800"/>
            </a:p>
          </p:txBody>
        </p:sp>
        <p:sp>
          <p:nvSpPr>
            <p:cNvPr id="1034" name="Freeform 12">
              <a:extLst>
                <a:ext uri="{FF2B5EF4-FFF2-40B4-BE49-F238E27FC236}">
                  <a16:creationId xmlns="" xmlns:a16="http://schemas.microsoft.com/office/drawing/2014/main" id="{9858DF61-404F-4D65-A2D7-E08450F9B9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 sz="1800"/>
            </a:p>
          </p:txBody>
        </p:sp>
      </p:grpSp>
      <p:sp>
        <p:nvSpPr>
          <p:cNvPr id="45069" name="Rectangle 13">
            <a:extLst>
              <a:ext uri="{FF2B5EF4-FFF2-40B4-BE49-F238E27FC236}">
                <a16:creationId xmlns="" xmlns:a16="http://schemas.microsoft.com/office/drawing/2014/main" id="{FF494D94-D3BC-4A59-8B42-75E58793347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45070" name="Rectangle 14">
            <a:extLst>
              <a:ext uri="{FF2B5EF4-FFF2-40B4-BE49-F238E27FC236}">
                <a16:creationId xmlns="" xmlns:a16="http://schemas.microsoft.com/office/drawing/2014/main" id="{4056891C-6B6B-40CE-8626-AC779CD02C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endParaRPr lang="sk-SK"/>
          </a:p>
        </p:txBody>
      </p:sp>
      <p:sp>
        <p:nvSpPr>
          <p:cNvPr id="45071" name="Rectangle 15">
            <a:extLst>
              <a:ext uri="{FF2B5EF4-FFF2-40B4-BE49-F238E27FC236}">
                <a16:creationId xmlns="" xmlns:a16="http://schemas.microsoft.com/office/drawing/2014/main" id="{1EDF66EC-0EB4-4FEE-90D5-88FF148E5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403854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914400" y="2468563"/>
            <a:ext cx="10363200" cy="1920875"/>
          </a:xfrm>
        </p:spPr>
        <p:txBody>
          <a:bodyPr/>
          <a:lstStyle/>
          <a:p>
            <a:r>
              <a:rPr lang="sk-SK" sz="2800" i="1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Právna zodpovednosť profesionálnych vojakov pri výkone štátnej služby</a:t>
            </a:r>
            <a:endParaRPr lang="sk-SK" sz="2800" i="1" kern="1200" dirty="0">
              <a:solidFill>
                <a:schemeClr val="bg2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38905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/>
          <a:lstStyle/>
          <a:p>
            <a:r>
              <a:rPr lang="sk-SK" sz="2800" i="1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Ďakujem za pozornosť!</a:t>
            </a:r>
            <a:endParaRPr lang="sk-SK" sz="2800" i="1" kern="1200" dirty="0">
              <a:solidFill>
                <a:schemeClr val="bg2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69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právnej zodpovednosti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Zodpovednosť – niesť následky za nejaký čin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Následky za protiprávne činy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Vynútiteľnosť od štátu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Zodpovednosť profesionálnych vojakov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Trestná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Administratívna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Pracovnoprávna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Občianskoprávna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Disciplinárna</a:t>
            </a: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0" y="1268759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026" name="Picture 2" descr="VÃ½sledok vyhÄ¾adÃ¡vania obrÃ¡zkov pre dopyt paragraf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835" y="1641507"/>
            <a:ext cx="5356704" cy="44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78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ok vyhÄ¾adÃ¡vania obrÃ¡zkov pre dopyt zloÄ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33647" y="3161925"/>
            <a:ext cx="2889849" cy="192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Základy trestnoprávnej zodpovednosti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spáchaní trestného činu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Prečin: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nedbanlivosti alebo úmyselne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do 5 rokov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Zločin: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Úmyselný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nad 5 rokov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Obzvlášť závažný zločin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od 10 rokov</a:t>
            </a:r>
            <a:endParaRPr lang="sk-SK" sz="16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0" y="1268759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2054" name="Picture 6" descr="VÃ½sledok vyhÄ¾adÃ¡vania obrÃ¡zkov pre dopyt cr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440" y="2330551"/>
            <a:ext cx="4607037" cy="331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4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Základy trestnoprávnej zodpovednosti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417638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Rovnaké pravidlá aj pre profesionálnych vojakov</a:t>
            </a:r>
          </a:p>
          <a:p>
            <a:pPr>
              <a:lnSpc>
                <a:spcPct val="150000"/>
              </a:lnSpc>
            </a:pPr>
            <a:r>
              <a:rPr lang="pl-PL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16 ods. 4 zákona č. 281/2015 Z. z. </a:t>
            </a:r>
            <a:r>
              <a:rPr lang="pl-PL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bezúhonnosť pre prijatie do zamestnania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Tresty:</a:t>
            </a:r>
            <a:endParaRPr lang="sk-SK" sz="18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odňatia slobody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domáceho väzenia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povinnej práce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peňažný trest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prepadnutia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majetku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prepadnutia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veci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zákazu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činnosti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zákazu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pobytu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zákazu účasti na verejných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podujatiach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straty čestných titulov a 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vyznamenaní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straty vojenskej a inej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hodnosti</a:t>
            </a:r>
            <a:endParaRPr lang="sk-SK" sz="14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trest </a:t>
            </a:r>
            <a:r>
              <a:rPr lang="sk-SK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vyhostenia</a:t>
            </a: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0" y="1268759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5" name="Picture 4" descr="VÃ½sledok vyhÄ¾adÃ¡vania obrÃ¡zkov pre dopyt zloÄ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087" y="2481260"/>
            <a:ext cx="2792533" cy="41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Ã½sledok vyhÄ¾adÃ¡vania obrÃ¡zkov pre dopyt vÃ¡hy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853" y="2734574"/>
            <a:ext cx="3225225" cy="302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29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Uplatnenie trestnoprávnej zodpovednosti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vine a treste za trestné činy rozhoduje výlučne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súd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Presun právomocí vojenského súdnictva na civilné súdy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Presun právomocí vojenskej prokuratúry na civilnú</a:t>
            </a:r>
          </a:p>
          <a:p>
            <a:pPr>
              <a:lnSpc>
                <a:spcPct val="150000"/>
              </a:lnSpc>
            </a:pPr>
            <a:endParaRPr lang="sk-SK" sz="18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Možnosť </a:t>
            </a: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relativizácie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trestu za spáchané skutky: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Materiálny </a:t>
            </a:r>
            <a:r>
              <a:rPr lang="sk-SK" sz="1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korektív</a:t>
            </a:r>
            <a:endParaRPr lang="sk-SK" sz="16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Dohoda o vine a treste</a:t>
            </a:r>
          </a:p>
          <a:p>
            <a:pPr lvl="1">
              <a:lnSpc>
                <a:spcPct val="150000"/>
              </a:lnSpc>
            </a:pPr>
            <a:r>
              <a:rPr lang="sk-SK" sz="1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Prejednanie</a:t>
            </a: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skutku ako priestupku alebo disciplinárneho previnenia</a:t>
            </a:r>
          </a:p>
          <a:p>
            <a:pPr>
              <a:lnSpc>
                <a:spcPct val="150000"/>
              </a:lnSpc>
            </a:pPr>
            <a:endParaRPr lang="sk-SK" sz="18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0" y="1268759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4098" name="Picture 2" descr="VÃ½sledok vyhÄ¾adÃ¡vania obrÃ¡zkov pre dopyt just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336" y="4064309"/>
            <a:ext cx="3860619" cy="25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Ã½sledok vyhÄ¾adÃ¡vania obrÃ¡zkov pre dopyt law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1248876"/>
            <a:ext cx="16764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49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0736"/>
            <a:ext cx="10972800" cy="1143000"/>
          </a:xfrm>
        </p:spPr>
        <p:txBody>
          <a:bodyPr/>
          <a:lstStyle/>
          <a:p>
            <a:r>
              <a:rPr lang="sk-SK" dirty="0" smtClean="0"/>
              <a:t>Priestupková a administratívna zodpovednosť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324725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Právna zodpovednosť za činy porušujúce spoločenské vzťahy vo verejnej správe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Priestupok – konanie porušujúce alebo ohrozujúce záujem spoločnosti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Priestupok </a:t>
            </a: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prejednáva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veliteľ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Disciplinárne konanie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Sankcie: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Pokarhanie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Pokuta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Zákaz činnosti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Prepadnutie veci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Ochranné opatrenia: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Obmedzujúce opatrenia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Zhabanie veci</a:t>
            </a:r>
            <a:endParaRPr lang="sk-SK" sz="16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1" y="1382204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5122" name="Picture 2" descr="VÃ½sledok vyhÄ¾adÃ¡vania obrÃ¡zkov pre dopyt disciplÃ­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659" y="2408782"/>
            <a:ext cx="3039691" cy="367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Ãºvisiaci obrÃ¡z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240" y="3357953"/>
            <a:ext cx="2492734" cy="249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00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Disciplinárna zodpovednosť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449875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Disciplinárny delikt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konanie, ktoré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porušuje poriadok a disciplínu v rámci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vnútorne </a:t>
            </a:r>
            <a:r>
              <a:rPr lang="sk-SK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organizovanej 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ustanovizne</a:t>
            </a:r>
            <a:endParaRPr lang="sk-SK" sz="18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Disciplinárne sankcie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Disciplinárna zodpovednosť len v rámci organizácie</a:t>
            </a:r>
          </a:p>
          <a:p>
            <a:pPr>
              <a:lnSpc>
                <a:spcPct val="150000"/>
              </a:lnSpc>
            </a:pP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Súkromnosprávne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verejnosprávne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(sudcovia, poslanci, ...)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Disciplinárne previnenie </a:t>
            </a: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sk-SK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esplnenie povinností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Porušenie zákazov a obmedzení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Disciplinárne opatrenia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Pokarhanie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Zníženie platu (max. 6 mesiacov)</a:t>
            </a:r>
            <a:endParaRPr lang="sk-SK" sz="16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1" y="1382204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6146" name="Picture 2" descr="VÃ½sledok vyhÄ¾adÃ¡vania obrÃ¡zkov pre dopyt prÃ¡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624" y="3873260"/>
            <a:ext cx="4808776" cy="279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16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Pracovnoprávna zodpovednosť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Zákonník práce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Porušenie právnych noriem upravujúcich spoločenské vzťahy v oblasti práce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Nadriadenosť zamestnávateľa – podriadenosť zamestnanca</a:t>
            </a:r>
          </a:p>
          <a:p>
            <a:pPr>
              <a:lnSpc>
                <a:spcPct val="150000"/>
              </a:lnSpc>
            </a:pPr>
            <a:endParaRPr lang="sk-SK" sz="18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1" y="1382204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7170" name="Picture 2" descr="VÃ½sledok vyhÄ¾adÃ¡vania obrÃ¡zkov pre dopyt zÃ¡konnÃ­k prÃ¡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328" y="3428456"/>
            <a:ext cx="2577083" cy="288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VÃ½sledok vyhÄ¾adÃ¡vania obrÃ¡zkov pre dopyt zamestnan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68" y="3219533"/>
            <a:ext cx="4925384" cy="349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27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Občianskoprávna zodpovednosť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Občiansky zákonník</a:t>
            </a:r>
          </a:p>
          <a:p>
            <a:pPr>
              <a:lnSpc>
                <a:spcPct val="150000"/>
              </a:lnSpc>
            </a:pP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</a:t>
            </a: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bez uniformy ako každý iný občan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Bez osobitého režimu pre </a:t>
            </a:r>
            <a:r>
              <a:rPr lang="sk-SK" sz="1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</a:t>
            </a:r>
            <a:endParaRPr lang="sk-SK" sz="18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Nepriaznivý právny následok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Povinnosť nahradiť škodu</a:t>
            </a:r>
          </a:p>
          <a:p>
            <a:pPr>
              <a:lnSpc>
                <a:spcPct val="150000"/>
              </a:lnSpc>
            </a:pPr>
            <a:r>
              <a:rPr lang="sk-SK" sz="1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Predpoklady vzniku občianskoprávnej zodpovednosti: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Právny úkon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Vznik ujmy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Súvislosť medzi konaním a ujmou</a:t>
            </a:r>
          </a:p>
          <a:p>
            <a:pPr lvl="1">
              <a:lnSpc>
                <a:spcPct val="150000"/>
              </a:lnSpc>
            </a:pPr>
            <a:r>
              <a:rPr lang="sk-SK" sz="1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Zavinenie škodcu</a:t>
            </a:r>
            <a:endParaRPr lang="sk-SK" sz="1600" b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="" xmlns:a16="http://schemas.microsoft.com/office/drawing/2014/main" id="{B1AB1D4B-EC5C-469B-A3EB-CB9C2433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931" y="1382204"/>
            <a:ext cx="10862469" cy="67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8194" name="Picture 2" descr="VÃ½sledok vyhÄ¾adÃ¡vania obrÃ¡zkov pre dopyt obÄiansky zÃ¡konnÃ­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3" t="15083" r="17545" b="13966"/>
          <a:stretch/>
        </p:blipFill>
        <p:spPr bwMode="auto">
          <a:xfrm>
            <a:off x="8108830" y="1764805"/>
            <a:ext cx="3088257" cy="468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267118"/>
      </p:ext>
    </p:extLst>
  </p:cSld>
  <p:clrMapOvr>
    <a:masterClrMapping/>
  </p:clrMapOvr>
</p:sld>
</file>

<file path=ppt/theme/theme1.xml><?xml version="1.0" encoding="utf-8"?>
<a:theme xmlns:a="http://schemas.openxmlformats.org/drawingml/2006/main" name="Prúd">
  <a:themeElements>
    <a:clrScheme name="Prúd 12">
      <a:dk1>
        <a:srgbClr val="2A5400"/>
      </a:dk1>
      <a:lt1>
        <a:srgbClr val="FFFFFF"/>
      </a:lt1>
      <a:dk2>
        <a:srgbClr val="C8C9C5"/>
      </a:dk2>
      <a:lt2>
        <a:srgbClr val="BAE8BA"/>
      </a:lt2>
      <a:accent1>
        <a:srgbClr val="33CC33"/>
      </a:accent1>
      <a:accent2>
        <a:srgbClr val="99CC00"/>
      </a:accent2>
      <a:accent3>
        <a:srgbClr val="E0E1DF"/>
      </a:accent3>
      <a:accent4>
        <a:srgbClr val="DADADA"/>
      </a:accent4>
      <a:accent5>
        <a:srgbClr val="ADE2AD"/>
      </a:accent5>
      <a:accent6>
        <a:srgbClr val="8AB900"/>
      </a:accent6>
      <a:hlink>
        <a:srgbClr val="99FF33"/>
      </a:hlink>
      <a:folHlink>
        <a:srgbClr val="FFFF99"/>
      </a:folHlink>
    </a:clrScheme>
    <a:fontScheme name="Prú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úd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úd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úd 10">
        <a:dk1>
          <a:srgbClr val="2A5400"/>
        </a:dk1>
        <a:lt1>
          <a:srgbClr val="FFFFFF"/>
        </a:lt1>
        <a:dk2>
          <a:srgbClr val="C7FF8F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E0FFC6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11">
        <a:dk1>
          <a:srgbClr val="2A5400"/>
        </a:dk1>
        <a:lt1>
          <a:srgbClr val="FFFFFF"/>
        </a:lt1>
        <a:dk2>
          <a:srgbClr val="B2E5A9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D5F0D1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úd 12">
        <a:dk1>
          <a:srgbClr val="2A5400"/>
        </a:dk1>
        <a:lt1>
          <a:srgbClr val="FFFFFF"/>
        </a:lt1>
        <a:dk2>
          <a:srgbClr val="C8C9C5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E0E1DF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úd 12">
    <a:dk1>
      <a:srgbClr val="2A5400"/>
    </a:dk1>
    <a:lt1>
      <a:srgbClr val="FFFFFF"/>
    </a:lt1>
    <a:dk2>
      <a:srgbClr val="C8C9C5"/>
    </a:dk2>
    <a:lt2>
      <a:srgbClr val="BAE8BA"/>
    </a:lt2>
    <a:accent1>
      <a:srgbClr val="33CC33"/>
    </a:accent1>
    <a:accent2>
      <a:srgbClr val="99CC00"/>
    </a:accent2>
    <a:accent3>
      <a:srgbClr val="E0E1DF"/>
    </a:accent3>
    <a:accent4>
      <a:srgbClr val="DADADA"/>
    </a:accent4>
    <a:accent5>
      <a:srgbClr val="ADE2AD"/>
    </a:accent5>
    <a:accent6>
      <a:srgbClr val="8AB900"/>
    </a:accent6>
    <a:hlink>
      <a:srgbClr val="99FF33"/>
    </a:hlink>
    <a:folHlink>
      <a:srgbClr val="FFFF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387</Words>
  <Application>Microsoft Office PowerPoint</Application>
  <PresentationFormat>Širokouhlá</PresentationFormat>
  <Paragraphs>102</Paragraphs>
  <Slides>10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Wingdings</vt:lpstr>
      <vt:lpstr>Prúd</vt:lpstr>
      <vt:lpstr>Právna zodpovednosť profesionálnych vojakov pri výkone štátnej služby</vt:lpstr>
      <vt:lpstr>Typy právnej zodpovednosti</vt:lpstr>
      <vt:lpstr>Základy trestnoprávnej zodpovednosti</vt:lpstr>
      <vt:lpstr>Základy trestnoprávnej zodpovednosti</vt:lpstr>
      <vt:lpstr>Uplatnenie trestnoprávnej zodpovednosti</vt:lpstr>
      <vt:lpstr>Priestupková a administratívna zodpovednosť</vt:lpstr>
      <vt:lpstr>Disciplinárna zodpovednosť</vt:lpstr>
      <vt:lpstr>Pracovnoprávna zodpovednosť</vt:lpstr>
      <vt:lpstr>Občianskoprávna zodpovednosť</vt:lpstr>
      <vt:lpstr>Ďakujem za pozornosť!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Právna zodpovednosť profesionálnych vojakov pri výkone štátnej služby</dc:title>
  <dc:creator>Marek Oravec</dc:creator>
  <cp:lastModifiedBy>Marek Oravec</cp:lastModifiedBy>
  <cp:revision>20</cp:revision>
  <dcterms:created xsi:type="dcterms:W3CDTF">2019-07-26T08:22:36Z</dcterms:created>
  <dcterms:modified xsi:type="dcterms:W3CDTF">2019-07-29T13:17:35Z</dcterms:modified>
</cp:coreProperties>
</file>