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71CBB-578C-4AC2-9473-B5A368D61D6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ABCC7-D7FA-4F52-897C-665618BF3FF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497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29 – 31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244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47 – 48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63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</a:t>
            </a:r>
            <a:r>
              <a:rPr lang="sk-SK"/>
              <a:t>48 – 49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83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31 – 32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28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33 – 34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33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35 – 37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855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 38 – 39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56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39 – 41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319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41 – 43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72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43 – 45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084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s. 45 – 46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ABCC7-D7FA-4F52-897C-665618BF3FF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99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6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47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214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66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202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53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677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12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552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03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AB82FF82-54D4-4D9E-A56B-22A0EA5953D2}" type="datetimeFigureOut">
              <a:rPr lang="sk-SK" smtClean="0"/>
              <a:t>1. 2. 2021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F86AFE33-4BCF-4838-A5AA-ACBC5BCEC27B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602786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1EB69-BEAB-4492-8A9E-994BF06EBC7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Tatárske vpády v období 13. storočia</a:t>
            </a:r>
          </a:p>
        </p:txBody>
      </p:sp>
    </p:spTree>
    <p:extLst>
      <p:ext uri="{BB962C8B-B14F-4D97-AF65-F5344CB8AC3E}">
        <p14:creationId xmlns:p14="http://schemas.microsoft.com/office/powerpoint/2010/main" val="30306659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ADAAD-9856-41C5-8507-633020AE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Prípravy na druhý vpád do Uhorska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F7BC54-D40C-431D-84A4-434D2B86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starešina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Džingischánovej rodiny v Európe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Rozbroje v Mongolsku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Výprava na Blízky Východ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Kublajchán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rozdrobenie ríše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 IV. – budovanie obrany Uhorska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Spojenectvo s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Danilom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Haličským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Danilo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ruským kráľom – krížová výprava proti Mongolom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Mongolské ultimátum Haliči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8CE47842-014D-4E75-BD3E-74A390C23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218" name="Picture 2" descr="Chubilaj – Wikipédia">
            <a:extLst>
              <a:ext uri="{FF2B5EF4-FFF2-40B4-BE49-F238E27FC236}">
                <a16:creationId xmlns:a16="http://schemas.microsoft.com/office/drawing/2014/main" id="{5DEBABD9-69F4-4E97-A704-2BE34892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36" y="1417638"/>
            <a:ext cx="3108988" cy="37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atu Khan (@RealBatuKhan) | Twitter">
            <a:extLst>
              <a:ext uri="{FF2B5EF4-FFF2-40B4-BE49-F238E27FC236}">
                <a16:creationId xmlns:a16="http://schemas.microsoft.com/office/drawing/2014/main" id="{87A55238-8024-4357-8966-03BFFC1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738" y="4341180"/>
            <a:ext cx="2286000" cy="22860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2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7C79A-E182-4189-B92B-E63CB480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Druhá výprava do Uhorska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E414E3-4816-4F9C-828F-51D7F219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Ladislav IV. Kumánsky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Spory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Uhrov, oligarchia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1285 – druhá výprava do Uhorska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Vynútená pomoc od Leva Haličského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Vyplienenie Šariša a Spiša - získavanie otrokov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Bitky na lokálnej úrovni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Mongoli porazení len čiastočne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1288, 1289 – opakované malé vpády do Poľska a Uhorska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Juraj zo Solivaru – porážka Mongolov pri Podolínci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ABE6E43-4376-45B7-9283-606953E50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EC184B6-8859-4762-93AB-8839A6B8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82" y="1417638"/>
            <a:ext cx="3108250" cy="345361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V. László a kunok és a pápa szorításában">
            <a:extLst>
              <a:ext uri="{FF2B5EF4-FFF2-40B4-BE49-F238E27FC236}">
                <a16:creationId xmlns:a16="http://schemas.microsoft.com/office/drawing/2014/main" id="{C66C40ED-0491-4C6B-BC96-B20253AC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48" y="3524435"/>
            <a:ext cx="3570946" cy="325618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EB71A-44C9-49B8-8E7E-80B9E448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Vplyv Mongolov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072512-8CEF-496C-BE50-79020ABB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Mongolská ríša od Kórey po Karpaty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Mongolica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mongolský mier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Integrácia krajín do jednej ríše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Hospodárska a kultúrna stabilita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Obchodné cesty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8A3F434F-4D88-4229-A367-9E4BD66C5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1266" name="Picture 2" descr="Pax Mongolica Era | Benefits and Free Trade">
            <a:extLst>
              <a:ext uri="{FF2B5EF4-FFF2-40B4-BE49-F238E27FC236}">
                <a16:creationId xmlns:a16="http://schemas.microsoft.com/office/drawing/2014/main" id="{831FA19F-FF19-46F6-8F7A-75A9292F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51" y="3586672"/>
            <a:ext cx="7199421" cy="308546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rganization of the Mongol conquered territories and the era Pax Mongolica  - Screen 3 on FlowVella - Presentation Software for Mac iPad and iPhone">
            <a:extLst>
              <a:ext uri="{FF2B5EF4-FFF2-40B4-BE49-F238E27FC236}">
                <a16:creationId xmlns:a16="http://schemas.microsoft.com/office/drawing/2014/main" id="{94022BCA-1BAE-4C38-8C55-94DA1664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8" y="4235395"/>
            <a:ext cx="3439408" cy="251238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in on History">
            <a:extLst>
              <a:ext uri="{FF2B5EF4-FFF2-40B4-BE49-F238E27FC236}">
                <a16:creationId xmlns:a16="http://schemas.microsoft.com/office/drawing/2014/main" id="{A08B3007-2C9B-41C6-B8ED-3F329101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63" y="1220629"/>
            <a:ext cx="5114599" cy="25573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3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72DE2-04B7-4CDE-BD42-A0927FC2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255390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butai - Wikipedia">
            <a:extLst>
              <a:ext uri="{FF2B5EF4-FFF2-40B4-BE49-F238E27FC236}">
                <a16:creationId xmlns:a16="http://schemas.microsoft.com/office/drawing/2014/main" id="{4BF21A5C-ECC4-47CF-B51B-37E6CA70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28" y="2492853"/>
            <a:ext cx="2897079" cy="434561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9AC3A6-2125-46FE-BDFE-80AD1C52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Temudžin</a:t>
            </a:r>
            <a:r>
              <a:rPr lang="sk-SK" dirty="0"/>
              <a:t> a počiatky Mongolskej ríše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3632B7-0F68-40F0-B942-444F62571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Nejednotné mongolské kmene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Temudžin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výpravy proti ostatným kmeňom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Vyhnanstvo v dynastii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Ťin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1206 – porážka ostatných kmeňov – Džingischán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Zmena spoločenského systému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Meritokracia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vojenské hodnosti na základe schopností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Subotaj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Džebe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Desiatkový systém v armáde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Lojalita a skupinové tresty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Jasa – tradičný zákonník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FD7D6886-7ACC-428A-8F27-DE412F8ABD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 descr="Čingischán – Wikipédia">
            <a:extLst>
              <a:ext uri="{FF2B5EF4-FFF2-40B4-BE49-F238E27FC236}">
                <a16:creationId xmlns:a16="http://schemas.microsoft.com/office/drawing/2014/main" id="{D81139FB-A459-4F9B-8A08-73A0C92E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65" y="1417637"/>
            <a:ext cx="2190750" cy="324802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be'etai - Wikiwand">
            <a:extLst>
              <a:ext uri="{FF2B5EF4-FFF2-40B4-BE49-F238E27FC236}">
                <a16:creationId xmlns:a16="http://schemas.microsoft.com/office/drawing/2014/main" id="{2413D59D-317E-48D2-A4BE-AB3EF1F5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80" y="4422490"/>
            <a:ext cx="1878811" cy="233350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6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7E803-D867-43A3-8BEC-4FC144C5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274638"/>
            <a:ext cx="8652768" cy="1143000"/>
          </a:xfrm>
        </p:spPr>
        <p:txBody>
          <a:bodyPr/>
          <a:lstStyle/>
          <a:p>
            <a:r>
              <a:rPr lang="sk-SK" dirty="0"/>
              <a:t>Mongolská taktika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137053-2943-45E1-9CE0-0F5458E63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Dôraz na logistiku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Zákaz preťažovať kone, starostlivosť o kone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Skrátený čas presunov, stabilná bojaschopnosť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Ľahkí jazdní lukostrelci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Zajímanie remeselníkov – vysoká cena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Neustále manévrovanie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Kantábrijský kruh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Predstieraný ústup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Hromadný zimný lov – synchronizácia a koordinácia vojska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4625EE8C-E4DF-41AF-B35E-80E718667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4" name="Picture 6" descr="The Art and Images of China :: Artistry :: Paintings :: Hanging Scrolls |  Kublai khan, Art, Old paintings">
            <a:extLst>
              <a:ext uri="{FF2B5EF4-FFF2-40B4-BE49-F238E27FC236}">
                <a16:creationId xmlns:a16="http://schemas.microsoft.com/office/drawing/2014/main" id="{EC13FA22-D429-44C7-BD83-26941737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05" y="609207"/>
            <a:ext cx="3509986" cy="616889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Mongols built an empire with one technological breakthrough | Ars  Technica">
            <a:extLst>
              <a:ext uri="{FF2B5EF4-FFF2-40B4-BE49-F238E27FC236}">
                <a16:creationId xmlns:a16="http://schemas.microsoft.com/office/drawing/2014/main" id="{97DC539C-7CC3-42CB-A524-18220B1F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30" y="3429000"/>
            <a:ext cx="2801799" cy="189032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oody Hunts and War Games of the Armies of Khan: The Mongol Military –  Part II | Ancient Origins">
            <a:extLst>
              <a:ext uri="{FF2B5EF4-FFF2-40B4-BE49-F238E27FC236}">
                <a16:creationId xmlns:a16="http://schemas.microsoft.com/office/drawing/2014/main" id="{6324F53F-490F-4D5E-8E8D-0457CF5B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89" y="235612"/>
            <a:ext cx="4458710" cy="310647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9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A7A5D-CDBF-430C-9284-AC71FE2A0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Výpravy do strednej Ázie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1F52BD-7E97-4FF1-8582-3B8635FE0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Podrobenie si okolitých kmeňov (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Kitaj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Ujguri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...)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Výboje na západ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Chorézmska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ríša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Subotaj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Džoči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1219 - Vojna s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Chorézmom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Úprava taktiky na dobíjanie miest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mangonely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Pád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Chorézmskej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ríše – obliehanie miest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Zajatci – živý štít, ženisti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Prenasledovanie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chorézmského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šacha na Kaukaz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B60A63D2-ABD8-4774-A9E7-64AA4ACA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" name="Picture 2" descr="Catapult: The Long-Reaching History of a Prominent Medieval Siege Engine |  Fun facts, Wtf fun facts, Weird facts">
            <a:extLst>
              <a:ext uri="{FF2B5EF4-FFF2-40B4-BE49-F238E27FC236}">
                <a16:creationId xmlns:a16="http://schemas.microsoft.com/office/drawing/2014/main" id="{A78CA0BC-4856-4449-B657-D74726AA5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9" y="4130890"/>
            <a:ext cx="5010637" cy="24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attle of Zhongdu - Wikipedia">
            <a:extLst>
              <a:ext uri="{FF2B5EF4-FFF2-40B4-BE49-F238E27FC236}">
                <a16:creationId xmlns:a16="http://schemas.microsoft.com/office/drawing/2014/main" id="{8C1CD488-FC53-45F9-827C-4EC94B01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04" y="1243791"/>
            <a:ext cx="3573147" cy="2807566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F4FF1DBD-A4C4-4E63-B065-F7BF8F662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100" name="Picture 4" descr="Kipchak (Cuman) Warrior | Savaşçılar, Dünya tarihi, Ortaçağ">
            <a:extLst>
              <a:ext uri="{FF2B5EF4-FFF2-40B4-BE49-F238E27FC236}">
                <a16:creationId xmlns:a16="http://schemas.microsoft.com/office/drawing/2014/main" id="{CC918BA5-9F4D-4964-9817-2598BAF6E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14" y="208626"/>
            <a:ext cx="2000389" cy="278315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A10B92E-A408-46B2-A0CC-00A2F927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Dobýjanie Kaukazu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886332-2D05-4CCB-9FB7-0574FFF5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Kočovnícki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Alani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spojenectvo proti Mongolom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Rozdelenie spojenectva – porážka Alanov aj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Spojenectvo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 Rusmi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Snaha rozdeliť Rusov 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ústupová taktika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Volžskí Bulhari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Otvorená cesta do Európy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1227 – smrť Džingischána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Následníctvo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Džoči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Čagataj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Ogotaj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Tolui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Džočiho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synovia (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Berke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– územia na západ od Uralu</a:t>
            </a:r>
          </a:p>
        </p:txBody>
      </p:sp>
      <p:pic>
        <p:nvPicPr>
          <p:cNvPr id="4098" name="Picture 2" descr="Russian Disaster at the Kalkha River - Warfare History Network">
            <a:extLst>
              <a:ext uri="{FF2B5EF4-FFF2-40B4-BE49-F238E27FC236}">
                <a16:creationId xmlns:a16="http://schemas.microsoft.com/office/drawing/2014/main" id="{635E9BEA-3F7F-49B5-B3C4-FF8EDD44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10" y="2677706"/>
            <a:ext cx="5142927" cy="248574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gotaj – Wikipédia">
            <a:extLst>
              <a:ext uri="{FF2B5EF4-FFF2-40B4-BE49-F238E27FC236}">
                <a16:creationId xmlns:a16="http://schemas.microsoft.com/office/drawing/2014/main" id="{8EFE2C6D-62A5-4ACC-9645-F54B3622F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/>
          <a:stretch/>
        </p:blipFill>
        <p:spPr bwMode="auto">
          <a:xfrm>
            <a:off x="8207362" y="4660777"/>
            <a:ext cx="2025641" cy="2114912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7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>
            <a:extLst>
              <a:ext uri="{FF2B5EF4-FFF2-40B4-BE49-F238E27FC236}">
                <a16:creationId xmlns:a16="http://schemas.microsoft.com/office/drawing/2014/main" id="{2F3CDBEB-F08F-4C25-A66D-13681D258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6" name="Picture 6" descr="Battle of Kulikovo - Wikipedia">
            <a:extLst>
              <a:ext uri="{FF2B5EF4-FFF2-40B4-BE49-F238E27FC236}">
                <a16:creationId xmlns:a16="http://schemas.microsoft.com/office/drawing/2014/main" id="{861C7DB0-574B-4AD1-8C4F-B18B087C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90" y="846138"/>
            <a:ext cx="3433178" cy="386697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4FF2BFE-2447-434D-A306-50739456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Invázia do Európy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1A928A-97DA-4031-83A7-FBC2F386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1235 – masívna invázia proti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Kumánom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Bulharom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Kyjevská Rus – nezabezpečené hranice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Kumánsky presun ku Uhorsku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Pád Volžského Bulharska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Brat Julián – hľadanie pravlasti Maďarov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Objavenie tatárskej hrozby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 IV. – „kráľ Kumánska“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PRINCE-SAINTS FROM THE MONGOL YOKE PERIOD – ICONS AND THEIR INTERPRETATION">
            <a:extLst>
              <a:ext uri="{FF2B5EF4-FFF2-40B4-BE49-F238E27FC236}">
                <a16:creationId xmlns:a16="http://schemas.microsoft.com/office/drawing/2014/main" id="{4AFE65AC-2457-44ED-92DD-5028AD72C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2806" r="4931" b="27203"/>
          <a:stretch/>
        </p:blipFill>
        <p:spPr bwMode="auto">
          <a:xfrm>
            <a:off x="5539666" y="2190433"/>
            <a:ext cx="3462292" cy="4394325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B4B79-4D11-42B6-B84F-A3263A8C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3" y="274638"/>
            <a:ext cx="8874711" cy="1143000"/>
          </a:xfrm>
        </p:spPr>
        <p:txBody>
          <a:bodyPr/>
          <a:lstStyle/>
          <a:p>
            <a:r>
              <a:rPr lang="sk-SK" dirty="0"/>
              <a:t>Vpád do strednej Európy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53C218-C8E1-4205-A1F5-BD742D9D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Útok na ruské kniežatstvá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1237 – 1238 – podrobenie východných kniežatstiev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Útok na Krym 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Kuten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žiadosť o usadenie v Uhorsku (Dunaj, Tisa)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1239 – Dobytie Kyjeva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Ultimátum Belovi IV. ohľadom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Severná armáda – útok na Poľsko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Dobytie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Krakowa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9.4.1241 – bitka pri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Lehnici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044C1610-2E95-4DA2-96A0-B888E039C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46" name="Picture 2" descr="Freska | Apsida">
            <a:extLst>
              <a:ext uri="{FF2B5EF4-FFF2-40B4-BE49-F238E27FC236}">
                <a16:creationId xmlns:a16="http://schemas.microsoft.com/office/drawing/2014/main" id="{B948E463-60FA-44E7-A7FB-1138F62E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16" y="731836"/>
            <a:ext cx="3561006" cy="242245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enghis Khan's Mongol horde probably had rampant Hepatitis B | Ars Technica">
            <a:extLst>
              <a:ext uri="{FF2B5EF4-FFF2-40B4-BE49-F238E27FC236}">
                <a16:creationId xmlns:a16="http://schemas.microsoft.com/office/drawing/2014/main" id="{F48AE0CF-AC8C-4544-A484-DE583FC7B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79" y="3417232"/>
            <a:ext cx="5121865" cy="3362173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9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0B72-559E-42F1-8031-D100E4DB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4" y="274638"/>
            <a:ext cx="7509661" cy="1143000"/>
          </a:xfrm>
        </p:spPr>
        <p:txBody>
          <a:bodyPr/>
          <a:lstStyle/>
          <a:p>
            <a:r>
              <a:rPr lang="sk-SK" dirty="0"/>
              <a:t>Tatársky útok na Uhorsko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949839-873F-47B4-9225-2767678B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Cez Ruskú bránu do centrálneho Uhorska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 IV. – zvolávanie armády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Nespokojnosť uhorských šľachticov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Spory Uhrov s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Kumánmi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vnútorné oslabenie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11.4.1241 – Bitka pri rieke Slaná (obec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Muhi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Ústupová taktika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rytiersky spôsob boja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Strely z katapultov, úniková cesta – pasca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Neúspešné uhorské protiútoky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Útek Bela IV. do Dalmácie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CE731C6F-E963-4A68-998A-D330BACF0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172" name="Picture 4" descr="Battle of the Sajó River [Battle of Mohi] | Weapons and Warfare">
            <a:extLst>
              <a:ext uri="{FF2B5EF4-FFF2-40B4-BE49-F238E27FC236}">
                <a16:creationId xmlns:a16="http://schemas.microsoft.com/office/drawing/2014/main" id="{36264C2B-5509-4C86-9BD5-391BCF23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56" y="190166"/>
            <a:ext cx="4707478" cy="32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attle of Mohi - Wikipedia">
            <a:extLst>
              <a:ext uri="{FF2B5EF4-FFF2-40B4-BE49-F238E27FC236}">
                <a16:creationId xmlns:a16="http://schemas.microsoft.com/office/drawing/2014/main" id="{64A3A095-B9C6-4B21-B517-A7587DE4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08" y="3147680"/>
            <a:ext cx="5093471" cy="3520154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3A1AB-981F-4284-97E7-AE046C40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Mongoli v Uhorsku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BAC578-299B-454D-B12A-F61C729AA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9180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Magister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Rogerius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Carmen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Miserabile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(Žalostná pieseň)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Plienenie Uhorska –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1242 – útok na Bulharsko a Latinské cisárstvo (Byzanciu)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Smrť chána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Ogotaja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nová voľba chána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Nemožnosť zorganizovať novú výpravu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Nové mongolské vpády vo východnej a strednej Ázii</a:t>
            </a:r>
          </a:p>
          <a:p>
            <a:pPr>
              <a:lnSpc>
                <a:spcPct val="150000"/>
              </a:lnSpc>
            </a:pP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Zlatá horda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 IV. – obnova Uhorska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Kamenné hrady, kuše, reorganizácia vojska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Usídľovanie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Kumánov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5D030F1C-8514-45C8-B80E-89167F2F0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8196" name="Picture 4" descr="BELO IV.">
            <a:extLst>
              <a:ext uri="{FF2B5EF4-FFF2-40B4-BE49-F238E27FC236}">
                <a16:creationId xmlns:a16="http://schemas.microsoft.com/office/drawing/2014/main" id="{A6626558-476A-4A7E-8C56-476237E50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2" y="112959"/>
            <a:ext cx="3191588" cy="381295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achránila Európu smrť veľkého chána? (2. časť) | HistoryWeb.sk">
            <a:extLst>
              <a:ext uri="{FF2B5EF4-FFF2-40B4-BE49-F238E27FC236}">
                <a16:creationId xmlns:a16="http://schemas.microsoft.com/office/drawing/2014/main" id="{00251598-C954-4747-BCE5-AD542DC7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94" y="3606553"/>
            <a:ext cx="4876801" cy="3138488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06329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635</Words>
  <Application>Microsoft Office PowerPoint</Application>
  <PresentationFormat>Širokouhlá</PresentationFormat>
  <Paragraphs>129</Paragraphs>
  <Slides>13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Prúd</vt:lpstr>
      <vt:lpstr>Tatárske vpády v období 13. storočia</vt:lpstr>
      <vt:lpstr>Temudžin a počiatky Mongolskej ríše</vt:lpstr>
      <vt:lpstr>Mongolská taktika</vt:lpstr>
      <vt:lpstr>Výpravy do strednej Ázie</vt:lpstr>
      <vt:lpstr>Dobýjanie Kaukazu</vt:lpstr>
      <vt:lpstr>Invázia do Európy</vt:lpstr>
      <vt:lpstr>Vpád do strednej Európy</vt:lpstr>
      <vt:lpstr>Tatársky útok na Uhorsko</vt:lpstr>
      <vt:lpstr>Mongoli v Uhorsku</vt:lpstr>
      <vt:lpstr>Prípravy na druhý vpád do Uhorska</vt:lpstr>
      <vt:lpstr>Druhá výprava do Uhorska</vt:lpstr>
      <vt:lpstr>Vplyv Mongolov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Tatárske vpády v období 13. storočia</dc:title>
  <dc:creator>Falťanová Kristína</dc:creator>
  <cp:lastModifiedBy>Falťanová Kristína</cp:lastModifiedBy>
  <cp:revision>45</cp:revision>
  <dcterms:created xsi:type="dcterms:W3CDTF">2021-01-27T10:08:12Z</dcterms:created>
  <dcterms:modified xsi:type="dcterms:W3CDTF">2021-02-01T09:46:50Z</dcterms:modified>
</cp:coreProperties>
</file>