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E2B83-110A-4ABD-BF5A-334AB7CA70B3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CECAD-99A6-4D6C-913F-3092EE7719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751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70 – 74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CECAD-99A6-4D6C-913F-3092EE771963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396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86 – 88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CECAD-99A6-4D6C-913F-3092EE771963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2722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88 – 90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CECAD-99A6-4D6C-913F-3092EE771963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2310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</a:t>
            </a:r>
            <a:r>
              <a:rPr lang="sk-SK"/>
              <a:t>91 – 93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CECAD-99A6-4D6C-913F-3092EE771963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0395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74 – 75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CECAD-99A6-4D6C-913F-3092EE771963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6922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75 – 77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CECAD-99A6-4D6C-913F-3092EE771963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7614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77 – 78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CECAD-99A6-4D6C-913F-3092EE771963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6402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79 – 80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CECAD-99A6-4D6C-913F-3092EE771963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278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80 – 82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CECAD-99A6-4D6C-913F-3092EE771963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7438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83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CECAD-99A6-4D6C-913F-3092EE771963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1183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83 – 85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CECAD-99A6-4D6C-913F-3092EE771963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1414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85 – 86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CECAD-99A6-4D6C-913F-3092EE771963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692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EF8DCD1-A998-48F3-B092-D856CD6F32C7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555B2C2-65F4-4E7E-A873-F58C60AD19C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43BB1CC1-AF0E-4405-A943-EA5F93D0B41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058E680-2FCE-445B-9BD8-1594F158A13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35BF0677-C287-497D-964B-2DD492DDC10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ABD7187E-06FA-4B8A-86C9-F4ACF063CC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87C5331C-BB70-4350-883F-C7231CAD31E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7928B868-2323-4675-BAEA-BE7547ED55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1800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2E9C61BA-A4FD-4461-B811-02CFDA50A28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1800"/>
            </a:p>
          </p:txBody>
        </p:sp>
      </p:grpSp>
      <p:sp>
        <p:nvSpPr>
          <p:cNvPr id="460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460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319105FB-5C49-4C34-9BF2-62C706E86EE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3C8B4F6-5CE8-4FBE-B660-2C85E220D871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C42CE139-1032-4898-9D81-8958F96BE7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C0B79E1B-AE9C-49DB-B74D-87FCD67497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3ABAF9B-1F50-440B-91B5-9859EB1A144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3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860245D-7587-4781-A1DF-0231DC85DA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8B4F6-5CE8-4FBE-B660-2C85E220D871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DCBAC98-D650-4746-A36D-D808D586ED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BAF9B-1F50-440B-91B5-9859EB1A1446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1A4CB7F-C179-4E81-A8C3-D6DC94512FC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180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84D9FA-D98B-4CE8-A71E-3D72C8D749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8B4F6-5CE8-4FBE-B660-2C85E220D871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E1C93AF-2C98-4CF9-B1E7-2C0EF89E0E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BAF9B-1F50-440B-91B5-9859EB1A1446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B63871F-1E61-4C67-9C3F-395DA8CBA1D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090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A268CB-F793-4E0A-B013-3E00032F7C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8B4F6-5CE8-4FBE-B660-2C85E220D871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41FA12B-7315-4A42-986F-E16E69BB34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BAF9B-1F50-440B-91B5-9859EB1A1446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AA9C389-6CC6-4709-847D-45172F1AAD3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297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EE3D8DB-079A-4A12-8C02-3F89621206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8B4F6-5CE8-4FBE-B660-2C85E220D871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AD0CBDE-D53B-45F0-967F-FFE51D0708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BAF9B-1F50-440B-91B5-9859EB1A1446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2B8CEDE-FF24-4CF9-97F8-E83D163EBC0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807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B4AC771-8F7A-492F-B583-DBC1758119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8B4F6-5CE8-4FBE-B660-2C85E220D871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39B93C5-F53F-4A20-8E46-D9E098C0712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BAF9B-1F50-440B-91B5-9859EB1A1446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810330D-2EAE-4078-969A-A5497E55ADB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643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62B1F33-6397-4ADB-A027-C88BC54419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8B4F6-5CE8-4FBE-B660-2C85E220D871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1AEFDDE-2343-4911-9581-6F8088A142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BAF9B-1F50-440B-91B5-9859EB1A1446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CA15FC93-725F-4F78-9458-9CDC93237F3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40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460F27-8FCC-4908-B6C9-942335AA45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8B4F6-5CE8-4FBE-B660-2C85E220D871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1187B7-F1C0-48D4-BE3E-FD556026F4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BAF9B-1F50-440B-91B5-9859EB1A1446}" type="slidenum">
              <a:rPr lang="sk-SK" smtClean="0"/>
              <a:t>‹#›</a:t>
            </a:fld>
            <a:endParaRPr lang="sk-SK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6811C0B9-707F-417C-83F0-A8B9A508724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026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12E78EB-09EF-4D6A-BF52-B7EAD14F5C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8B4F6-5CE8-4FBE-B660-2C85E220D871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937DB8D-EFCC-4FB1-B8F8-08EFBAB250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BAF9B-1F50-440B-91B5-9859EB1A1446}" type="slidenum">
              <a:rPr lang="sk-SK" smtClean="0"/>
              <a:t>‹#›</a:t>
            </a:fld>
            <a:endParaRPr lang="sk-SK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B7D61F6E-59D9-41EA-AC7E-4E782C58389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01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BD86F34-6A0E-4075-9548-C5E508A7AE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8B4F6-5CE8-4FBE-B660-2C85E220D871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375A5A8-9DB6-4581-9D74-11ABB7ECF4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BAF9B-1F50-440B-91B5-9859EB1A1446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3D983B3-0AC7-4C7A-AE2A-569130CA301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4692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AE3B3D8-C438-45D1-A5F6-6941FDE7D1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8B4F6-5CE8-4FBE-B660-2C85E220D871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B705A9C-7D4E-4C05-8224-793FC0BC10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BAF9B-1F50-440B-91B5-9859EB1A1446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CD5F816-8EBF-4B25-A4EF-4E92A35BCB6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669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19F386B-7AE7-4FBB-BBD9-FB6CD19765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fld id="{D3C8B4F6-5CE8-4FBE-B660-2C85E220D871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84FA7D8F-3558-4D5D-85C4-64E29EB7D6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fld id="{83ABAF9B-1F50-440B-91B5-9859EB1A1446}" type="slidenum">
              <a:rPr lang="sk-SK" smtClean="0"/>
              <a:t>‹#›</a:t>
            </a:fld>
            <a:endParaRPr lang="sk-SK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6EFC39C8-C69A-43F1-AEB5-0CF74255B0B4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805E04CD-1A63-469B-8F83-A9DBE04F9F3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5062" name="Freeform 6">
                <a:extLst>
                  <a:ext uri="{FF2B5EF4-FFF2-40B4-BE49-F238E27FC236}">
                    <a16:creationId xmlns:a16="http://schemas.microsoft.com/office/drawing/2014/main" id="{882C2262-F5DD-49FF-8C98-5F7B14582F4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45063" name="Freeform 7">
                <a:extLst>
                  <a:ext uri="{FF2B5EF4-FFF2-40B4-BE49-F238E27FC236}">
                    <a16:creationId xmlns:a16="http://schemas.microsoft.com/office/drawing/2014/main" id="{11A196C7-26DD-4F29-BEA5-BF7F6E184F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45064" name="Freeform 8">
                <a:extLst>
                  <a:ext uri="{FF2B5EF4-FFF2-40B4-BE49-F238E27FC236}">
                    <a16:creationId xmlns:a16="http://schemas.microsoft.com/office/drawing/2014/main" id="{24DDEAB5-C775-42EA-AAB3-1C4F087AA7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D9B64F19-B421-4BB4-AF97-B4B75666D5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45066" name="Freeform 10">
                <a:extLst>
                  <a:ext uri="{FF2B5EF4-FFF2-40B4-BE49-F238E27FC236}">
                    <a16:creationId xmlns:a16="http://schemas.microsoft.com/office/drawing/2014/main" id="{7822201D-3FB4-4D50-9C51-134F393958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</p:grpSp>
        <p:sp>
          <p:nvSpPr>
            <p:cNvPr id="45067" name="Freeform 11">
              <a:extLst>
                <a:ext uri="{FF2B5EF4-FFF2-40B4-BE49-F238E27FC236}">
                  <a16:creationId xmlns:a16="http://schemas.microsoft.com/office/drawing/2014/main" id="{CA77B367-0C74-4C44-83A7-1201C8BD47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1800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9858DF61-404F-4D65-A2D7-E08450F9B9D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1800"/>
            </a:p>
          </p:txBody>
        </p:sp>
      </p:grpSp>
      <p:sp>
        <p:nvSpPr>
          <p:cNvPr id="45069" name="Rectangle 13">
            <a:extLst>
              <a:ext uri="{FF2B5EF4-FFF2-40B4-BE49-F238E27FC236}">
                <a16:creationId xmlns:a16="http://schemas.microsoft.com/office/drawing/2014/main" id="{FF494D94-D3BC-4A59-8B42-75E58793347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45070" name="Rectangle 14">
            <a:extLst>
              <a:ext uri="{FF2B5EF4-FFF2-40B4-BE49-F238E27FC236}">
                <a16:creationId xmlns:a16="http://schemas.microsoft.com/office/drawing/2014/main" id="{4056891C-6B6B-40CE-8626-AC779CD02C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Arial" charset="0"/>
              </a:defRPr>
            </a:lvl1pPr>
          </a:lstStyle>
          <a:p>
            <a:endParaRPr lang="sk-SK"/>
          </a:p>
        </p:txBody>
      </p:sp>
      <p:sp>
        <p:nvSpPr>
          <p:cNvPr id="45071" name="Rectangle 15">
            <a:extLst>
              <a:ext uri="{FF2B5EF4-FFF2-40B4-BE49-F238E27FC236}">
                <a16:creationId xmlns:a16="http://schemas.microsoft.com/office/drawing/2014/main" id="{1EDF66EC-0EB4-4FEE-90D5-88FF148E5F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31947061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297C30-0AAB-4C1F-B9D1-75273A9C25E1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914400" y="2468563"/>
            <a:ext cx="10363200" cy="1920875"/>
          </a:xfrm>
        </p:spPr>
        <p:txBody>
          <a:bodyPr/>
          <a:lstStyle/>
          <a:p>
            <a:r>
              <a:rPr lang="sk-SK" sz="2800" i="1" kern="1200" dirty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Historické medzníky vo vývoji grécko–tureckých vzťahov</a:t>
            </a:r>
          </a:p>
        </p:txBody>
      </p:sp>
    </p:spTree>
    <p:extLst>
      <p:ext uri="{BB962C8B-B14F-4D97-AF65-F5344CB8AC3E}">
        <p14:creationId xmlns:p14="http://schemas.microsoft.com/office/powerpoint/2010/main" val="340878667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6D6F53-144D-4FF4-BF71-942AA054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Predmet cyperského konfliktu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75AADCD-8412-46DA-81BA-6991815D0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Veriaci (moslimovia) a neveriaci (pravoslávni,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Arménci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Židia)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Etnická a náboženská nevraživosť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Nejednotná národná identita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 multikulturalizmu ku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multinacionalizmu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Enosis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zjednotenie všetkých Grékov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Britský a americký vplyv NATO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Proti vplyvu ZSSR v Stredomorí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1974 – Cyperská republika, Turecká republika severného Cypru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283F47A1-3752-45DF-AE23-395FC729938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9218" name="Picture 2" descr="Enosis - Wikipedia">
            <a:extLst>
              <a:ext uri="{FF2B5EF4-FFF2-40B4-BE49-F238E27FC236}">
                <a16:creationId xmlns:a16="http://schemas.microsoft.com/office/drawing/2014/main" id="{F0C3B0AE-50CE-4C5B-AA3B-2BE4F716B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384" y="2148396"/>
            <a:ext cx="4288210" cy="2721468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nosis – Union of Greece and Crete. 1st December 1913. | The British in  Crete, 1896 to 1913.">
            <a:extLst>
              <a:ext uri="{FF2B5EF4-FFF2-40B4-BE49-F238E27FC236}">
                <a16:creationId xmlns:a16="http://schemas.microsoft.com/office/drawing/2014/main" id="{5EDAB5EB-D2EE-4A0A-8EFC-7D1062317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" t="1941" r="7785" b="6408"/>
          <a:stretch/>
        </p:blipFill>
        <p:spPr bwMode="auto">
          <a:xfrm>
            <a:off x="9161960" y="1518993"/>
            <a:ext cx="2796216" cy="4438835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705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B389E0-C2F3-4374-B57D-69C1163A7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Spor v Egejskom mori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34495CB-DA4F-4CB8-8ABD-982B12C2E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2000 ostrovov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Otázne vlastníctvo ostrovov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Zdroje ropy a zemného plynu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1973 – Ropná kríza – ostrovy Lesbos a Chios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Spor o teritoriálne vody a vzdušný priestor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Vzťahy s USA a Európskym Hospodárskym Spoločenstvom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Ekonomická situácia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 nerastných surovín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F8F89FE0-1E7D-49D9-9B44-77A84C021B5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10242" name="Picture 2" descr="Greece blocks migrants on border with Turkey">
            <a:extLst>
              <a:ext uri="{FF2B5EF4-FFF2-40B4-BE49-F238E27FC236}">
                <a16:creationId xmlns:a16="http://schemas.microsoft.com/office/drawing/2014/main" id="{BCB4ED24-82F6-460D-84BA-770CBD65F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"/>
          <a:stretch/>
        </p:blipFill>
        <p:spPr bwMode="auto">
          <a:xfrm>
            <a:off x="8029113" y="1518993"/>
            <a:ext cx="3778188" cy="3706427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urópske spoločenstvo pre uhlie a oceľ – Wikipédia">
            <a:extLst>
              <a:ext uri="{FF2B5EF4-FFF2-40B4-BE49-F238E27FC236}">
                <a16:creationId xmlns:a16="http://schemas.microsoft.com/office/drawing/2014/main" id="{E5E35F14-CB36-4340-A564-ADF1F25D6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155" y="4461222"/>
            <a:ext cx="3384057" cy="2256038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666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20B3-8676-45B6-AC63-FFD492A4F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91" y="274638"/>
            <a:ext cx="11508419" cy="1143000"/>
          </a:xfrm>
        </p:spPr>
        <p:txBody>
          <a:bodyPr/>
          <a:lstStyle/>
          <a:p>
            <a:r>
              <a:rPr lang="sk-SK" dirty="0"/>
              <a:t>Súčasný stav – Cyprus, Egejské more, migrácia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C0E9CB4-B450-4503-B80C-E908D4A8B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17638"/>
            <a:ext cx="109728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UNFICYP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 2004 – redukcia príslušníkov UNFICYP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Kontrola nárazníkovej zóny a statusu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quo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Príslušníci OS SR – od 10.5.2001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Sektor 4</a:t>
            </a:r>
          </a:p>
          <a:p>
            <a:pPr>
              <a:lnSpc>
                <a:spcPct val="150000"/>
              </a:lnSpc>
            </a:pP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Problémové vymedzenie kontinentálneho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šelfu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 Egejskom mori</a:t>
            </a:r>
          </a:p>
          <a:p>
            <a:pPr>
              <a:lnSpc>
                <a:spcPct val="150000"/>
              </a:lnSpc>
            </a:pP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Grécko – korigovanie migračnej politiky EÚ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Turecko – využívanie migrácie na vlastné záujmy v regióne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4CBD2FAB-4995-4B1E-899E-235F905AED9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11266" name="Picture 2" descr="Z mierovej misie UNFICYP na Cypre sa vrátilo 202 vojakov - Hlavné správy">
            <a:extLst>
              <a:ext uri="{FF2B5EF4-FFF2-40B4-BE49-F238E27FC236}">
                <a16:creationId xmlns:a16="http://schemas.microsoft.com/office/drawing/2014/main" id="{5AFCEAF1-BCC0-442F-B744-24860F8FB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164" y="1336430"/>
            <a:ext cx="4249446" cy="2835177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Medzinárodný deň mierových síl OSN: Najviac slovenských vojakov pôsobí na  cyperskej misii - FinReport.sk">
            <a:extLst>
              <a:ext uri="{FF2B5EF4-FFF2-40B4-BE49-F238E27FC236}">
                <a16:creationId xmlns:a16="http://schemas.microsoft.com/office/drawing/2014/main" id="{1FDB84F9-490A-41AD-8BE0-4585B707F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580" y="3973326"/>
            <a:ext cx="3915054" cy="2610036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426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19BD7-E890-4884-B079-E51DBD120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Perspektívy riešenia konfliktu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FFBA735-1EAF-455B-8890-63228B91D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Turecko – snaha o ovládnutie gréckej komunity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 možné riešenia konfliktu na Cypre: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Unitárny štát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Dva štáty (súčasný stav)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Komplexné usporiadanie pod záštitou OSN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Režim spoločnej kontroly spornej oblasti Egejského mora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Pretrvávajúce konflikty v Stredozemnom mori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Obchodné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Ekonomické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Ťažobné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126C63B7-7F55-4E61-B182-9A0B432D2D6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12290" name="Picture 2" descr="The historical root of Turkey-Greece hatred - CGTN">
            <a:extLst>
              <a:ext uri="{FF2B5EF4-FFF2-40B4-BE49-F238E27FC236}">
                <a16:creationId xmlns:a16="http://schemas.microsoft.com/office/drawing/2014/main" id="{16EEFA8F-2878-4C9F-AA36-24317F1D4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373" y="1383037"/>
            <a:ext cx="4457244" cy="2507942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Kyriacos Kyriakides: Turkey Needs to Practice in Turkey What It Preaches in  Cyprus - Elias Bejjani News">
            <a:extLst>
              <a:ext uri="{FF2B5EF4-FFF2-40B4-BE49-F238E27FC236}">
                <a16:creationId xmlns:a16="http://schemas.microsoft.com/office/drawing/2014/main" id="{33168DA2-F1BF-4A43-8CF3-6A1D10D4F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386" y="4073542"/>
            <a:ext cx="4224388" cy="2619120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Greece Asserts a Maritime Claim, Sending Message to Turkey - WSJ">
            <a:extLst>
              <a:ext uri="{FF2B5EF4-FFF2-40B4-BE49-F238E27FC236}">
                <a16:creationId xmlns:a16="http://schemas.microsoft.com/office/drawing/2014/main" id="{58784164-F758-40F5-BA98-BB2AD2FED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485" y="4796034"/>
            <a:ext cx="2991874" cy="1992974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416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778803-6C38-4F5F-9B47-B03A46201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2800" i="1" kern="1200" dirty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Ďakujem za pozornosť!</a:t>
            </a:r>
          </a:p>
        </p:txBody>
      </p:sp>
    </p:spTree>
    <p:extLst>
      <p:ext uri="{BB962C8B-B14F-4D97-AF65-F5344CB8AC3E}">
        <p14:creationId xmlns:p14="http://schemas.microsoft.com/office/powerpoint/2010/main" val="328138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DD1F16-DE68-4986-990B-EFBFB9059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História Grécka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5131E7B-9640-483C-A3FE-2A86D9C28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068" y="1688978"/>
            <a:ext cx="109728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Eskalácia konfliktu medzi Gréckom a Tureckom v súčasnosti</a:t>
            </a:r>
          </a:p>
          <a:p>
            <a:pPr>
              <a:lnSpc>
                <a:spcPct val="150000"/>
              </a:lnSpc>
            </a:pP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Antické Grécko (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Hellas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– celé Stredomorie</a:t>
            </a:r>
          </a:p>
          <a:p>
            <a:pPr>
              <a:lnSpc>
                <a:spcPct val="150000"/>
              </a:lnSpc>
            </a:pP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Východorímska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ríša (395 – 1453) – kresťanstvo, sťahovanie národov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Rozvoj za cisára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Justiniána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(527 – 565) –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Hagia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Sofia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Vpády nájazdníkov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Križiacke výpravy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1204 – dobytie Konštantínopolu, Latinské cisárstvo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1261 – obnovenie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Východorímskej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ríše</a:t>
            </a:r>
          </a:p>
          <a:p>
            <a:pPr>
              <a:lnSpc>
                <a:spcPct val="150000"/>
              </a:lnSpc>
            </a:pP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F92DB046-D568-4A79-BDFB-F6E9DA8BDC2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1026" name="Picture 2" descr="Dr. Anhalt on violent Greek Myths | Trinity College Classical Studies  Department">
            <a:extLst>
              <a:ext uri="{FF2B5EF4-FFF2-40B4-BE49-F238E27FC236}">
                <a16:creationId xmlns:a16="http://schemas.microsoft.com/office/drawing/2014/main" id="{B855F108-98C1-45CD-A4DD-0021206A6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0" b="13865"/>
          <a:stretch/>
        </p:blipFill>
        <p:spPr bwMode="auto">
          <a:xfrm>
            <a:off x="8978012" y="221214"/>
            <a:ext cx="2805615" cy="2095090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ustinian The Great And The Almost Restored Roman Empire - About History">
            <a:extLst>
              <a:ext uri="{FF2B5EF4-FFF2-40B4-BE49-F238E27FC236}">
                <a16:creationId xmlns:a16="http://schemas.microsoft.com/office/drawing/2014/main" id="{1895B29C-10D6-439B-A77A-FB5C2F37D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561" y="4026753"/>
            <a:ext cx="4003829" cy="2677560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auza križiacke výpravy | Konzervatívny denník">
            <a:extLst>
              <a:ext uri="{FF2B5EF4-FFF2-40B4-BE49-F238E27FC236}">
                <a16:creationId xmlns:a16="http://schemas.microsoft.com/office/drawing/2014/main" id="{9F8A09B7-2A30-4D21-BDDB-6626FA472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438" y="2105951"/>
            <a:ext cx="3455355" cy="2303570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8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>
            <a:extLst>
              <a:ext uri="{FF2B5EF4-FFF2-40B4-BE49-F238E27FC236}">
                <a16:creationId xmlns:a16="http://schemas.microsoft.com/office/drawing/2014/main" id="{20B156DA-D0CE-4FDA-927C-DDA339A9455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2054" name="Picture 6" descr="Grécke povstanie – Wikipédia">
            <a:extLst>
              <a:ext uri="{FF2B5EF4-FFF2-40B4-BE49-F238E27FC236}">
                <a16:creationId xmlns:a16="http://schemas.microsoft.com/office/drawing/2014/main" id="{B49E6B3A-E45F-4807-BD23-30694E5DD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93" y="1106299"/>
            <a:ext cx="20955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6E1D7D1-D2DC-431C-9DFC-E910C8BEB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Počiatky grécko-tureckých konfliktov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33D272C-AB4F-4FFE-8904-D67003664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06337"/>
            <a:ext cx="109728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11. storočie –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Seldžukovi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Turci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1071 – Bitka pri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Mantzikerte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prenikanie Turkov do Malej Ázie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14. storočie – Osmanskí Turci, dobýjanie Grécka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1453 – Dobytie Konštantínopola – Istanbul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Vyššie dane pre kresťanov, odvody do osmanskej armády (janičiari)</a:t>
            </a:r>
          </a:p>
          <a:p>
            <a:pPr>
              <a:lnSpc>
                <a:spcPct val="150000"/>
              </a:lnSpc>
            </a:pP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Klefti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zbojníci, „bojovníci za slobodu“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1689 – Bitka o Viedeň, strata území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1770 – 1820 – národné obrodenie Grécka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1815 – britská správa Grécka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1821 – Grécka národná revolúcia</a:t>
            </a:r>
          </a:p>
        </p:txBody>
      </p:sp>
      <p:pic>
        <p:nvPicPr>
          <p:cNvPr id="2050" name="Picture 2" descr="Pád Konštantínopola | HistoryWeb.sk">
            <a:extLst>
              <a:ext uri="{FF2B5EF4-FFF2-40B4-BE49-F238E27FC236}">
                <a16:creationId xmlns:a16="http://schemas.microsoft.com/office/drawing/2014/main" id="{77ACBE64-EACD-42CD-8EF4-4B62E4FD5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827" y="4092832"/>
            <a:ext cx="3235415" cy="2490530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aničiar – Wikipédia">
            <a:extLst>
              <a:ext uri="{FF2B5EF4-FFF2-40B4-BE49-F238E27FC236}">
                <a16:creationId xmlns:a16="http://schemas.microsoft.com/office/drawing/2014/main" id="{8A97D2D5-D600-4386-B4BD-E5A63B6EA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729" y="3009530"/>
            <a:ext cx="2536157" cy="3706427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68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F0CF46-0E01-49B0-80C7-C90EFF893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História Turecka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9589A7-7812-4B68-B2D8-C33D8A8BE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637" y="1637021"/>
            <a:ext cx="109728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Osmanská ríša (1299 – 1922) – Osman I.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Gází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Expanzia na Balkán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1389 – Bitka na Kosovom poli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1453 – Dobytie Konštantínopolu – Mohamed II.</a:t>
            </a:r>
          </a:p>
          <a:p>
            <a:pPr>
              <a:lnSpc>
                <a:spcPct val="150000"/>
              </a:lnSpc>
            </a:pP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Sulejman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I. – najväčší rozsah ríše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1526 – Bitka pri Moháči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Stagnácia – boje o Uhorsko a Perziu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1683 – neúspešná bitka o Viedeň (Ján Sobieski)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906B6E2D-D9B8-4D3C-9432-3CE1B90F40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3074" name="Picture 2" descr="Katastrofická prehra uhorských vojsk pri Moháči | HistoryWeb.sk">
            <a:extLst>
              <a:ext uri="{FF2B5EF4-FFF2-40B4-BE49-F238E27FC236}">
                <a16:creationId xmlns:a16="http://schemas.microsoft.com/office/drawing/2014/main" id="{D99C8CEE-8E4C-4FD4-8395-996977B46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091" y="1511423"/>
            <a:ext cx="3244744" cy="5257799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1683: The Siege of Vienna | History Today">
            <a:extLst>
              <a:ext uri="{FF2B5EF4-FFF2-40B4-BE49-F238E27FC236}">
                <a16:creationId xmlns:a16="http://schemas.microsoft.com/office/drawing/2014/main" id="{3D16FC2E-2406-42B1-8242-89970AF2E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164" y="2330551"/>
            <a:ext cx="2463842" cy="3582139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229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530AEF-F9A7-434D-ADCF-6B8C3C306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Moderná éra Osmanskej ríše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5AB104A-43C2-4927-87CE-7EFDA004A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18. storočie – vojenské reformy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Janičiarske revolty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19. storočie – národné revolúcie na Balkáne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1821 – Grécka nezávislosť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Srbsko, Čierna Hora, Moldavsko, Valašsko, Egypt, Tunisko, Alžírsko, Líbya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konštitučná monarchia (1876 – 1878)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svetová vojna – arménska genocída (1915 - 1918)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1916 – Arabská revolta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1923 – Rozpad Osmanskej ríše – Turecká republika, prezident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Atatürk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C3041981-668A-43CC-A921-E228D8A3FE9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4098" name="Picture 2" descr="Grécke povstanie – Wikipédia">
            <a:extLst>
              <a:ext uri="{FF2B5EF4-FFF2-40B4-BE49-F238E27FC236}">
                <a16:creationId xmlns:a16="http://schemas.microsoft.com/office/drawing/2014/main" id="{8876B997-1304-4F02-B033-EF75F2221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64" y="2330551"/>
            <a:ext cx="2554303" cy="3518682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ilitary - The Ottoman Empire">
            <a:extLst>
              <a:ext uri="{FF2B5EF4-FFF2-40B4-BE49-F238E27FC236}">
                <a16:creationId xmlns:a16="http://schemas.microsoft.com/office/drawing/2014/main" id="{D68D531C-13F6-43EF-905B-23852BBC7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17638"/>
            <a:ext cx="3142099" cy="2098922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63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37F3ED-3B29-4AAA-897C-081E7A603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Grécka vojna za nezávislosť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E9B2EC7-2B0A-4322-8706-F9CC093EC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Myšlienky osvietenstva a nacionalizmu</a:t>
            </a:r>
          </a:p>
          <a:p>
            <a:pPr>
              <a:lnSpc>
                <a:spcPct val="150000"/>
              </a:lnSpc>
            </a:pP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Alexandros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Ypsilanti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vodca povstalcov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Spolok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Filiki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eteria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protiosmanská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agitácia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22.2.1821 – začiatok gréckej revolúcie v Moldavsku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19.6.1821 – bitka pri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Drăgăşani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porážka Grékov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1828 – Centrum gréckeho povstania na Peloponéze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Pogromy na Grékoch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15.2.1830 – Nezávislé Grécke kráľovstvo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Otto I.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Wittelsbach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325F5C50-B9BF-4EAB-ACAF-73C3FA2C32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5126" name="Picture 6" descr="Battle of Dragashani - Wikipedia">
            <a:extLst>
              <a:ext uri="{FF2B5EF4-FFF2-40B4-BE49-F238E27FC236}">
                <a16:creationId xmlns:a16="http://schemas.microsoft.com/office/drawing/2014/main" id="{536E6A90-389C-4515-9B72-BD803E0C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444" y="1450018"/>
            <a:ext cx="3760966" cy="5176859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lexander Ypsilantis - Wikipedia">
            <a:extLst>
              <a:ext uri="{FF2B5EF4-FFF2-40B4-BE49-F238E27FC236}">
                <a16:creationId xmlns:a16="http://schemas.microsoft.com/office/drawing/2014/main" id="{4FA9B92B-C49D-424B-86B7-FFD691CEE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023" y="1219034"/>
            <a:ext cx="1907254" cy="2644148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iliki Eteria - Wikipedia">
            <a:extLst>
              <a:ext uri="{FF2B5EF4-FFF2-40B4-BE49-F238E27FC236}">
                <a16:creationId xmlns:a16="http://schemas.microsoft.com/office/drawing/2014/main" id="{7A6C2EAF-8CA2-49D2-B286-43F14A872F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87"/>
          <a:stretch/>
        </p:blipFill>
        <p:spPr bwMode="auto">
          <a:xfrm>
            <a:off x="5696317" y="4516099"/>
            <a:ext cx="2471137" cy="2232530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017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94762F-FFB7-4F17-951B-38BEAD148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Obdobie pred grécko-tureckými vojnami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0B4CE74-F12D-4987-9075-CEBC7F16F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186" y="1600201"/>
            <a:ext cx="109728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Snahy o znovuzrodenie Byzancie – neúspech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1862 – nový grécky kráľ Juraj I.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1878 – grécka vzbura, rusko-turecká vojna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1897 – krétska vzbura, grécko-turecká vojna</a:t>
            </a:r>
          </a:p>
          <a:p>
            <a:pPr>
              <a:lnSpc>
                <a:spcPct val="150000"/>
              </a:lnSpc>
            </a:pP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Eleftherios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Venizelos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vplyv Grécka na Macedóniu, Tráciu a Epirus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1912 – prvá balkánska vojna (Grécko, Srbsko, Bulharsko, Čierna Hora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Turecko)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1913 – druhá balkánska vojna (Grécko, Srbsko, Čierna Hora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Bulharsko)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Prvá svetová vojna – vnútorné nezhody v Grécku, neskôr na strane Dohody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Turci proti gréckej expanzii – podmaňovanie Malej Ázie,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Atatürk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CEAEF99E-FAA3-46C6-B931-8B8A8CC7678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6146" name="Picture 2" descr="Mustafa Kemal Atatürk - Wikipedia">
            <a:extLst>
              <a:ext uri="{FF2B5EF4-FFF2-40B4-BE49-F238E27FC236}">
                <a16:creationId xmlns:a16="http://schemas.microsoft.com/office/drawing/2014/main" id="{432C1331-882E-42EF-88A4-EAADF158B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073" y="4151961"/>
            <a:ext cx="1934262" cy="2601498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alkánska predohra | Konzervatívny denník">
            <a:extLst>
              <a:ext uri="{FF2B5EF4-FFF2-40B4-BE49-F238E27FC236}">
                <a16:creationId xmlns:a16="http://schemas.microsoft.com/office/drawing/2014/main" id="{36C48A6A-A653-4DD7-B1FB-6F7C21E14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55" y="1242025"/>
            <a:ext cx="3423961" cy="2282641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707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03BA86-5445-487D-90D5-60E4F3776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Grécko-turecké vojny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6F96D5-4992-4B31-AD89-73108105B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10" y="1502542"/>
            <a:ext cx="109728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Sevréska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zmluva – strata území Osmanskej ríše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Grécka expanzia vo východnom Stredomorí a Malej Ázii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Nespokojnosť v Turecku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27.8.1922 – bitka pri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Afyonkarahisare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víťazstvo Turkov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24.7.1923 – Lausannská mierová zmluva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Turecko – Anatólia, predmostie Trácie, 3 míle výsostných vôd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Grécko – Egejské ostrovy</a:t>
            </a:r>
          </a:p>
          <a:p>
            <a:pPr>
              <a:lnSpc>
                <a:spcPct val="150000"/>
              </a:lnSpc>
            </a:pP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5CAA7DF6-A3D7-4B7E-A355-5261A4FF43A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7172" name="Picture 4" descr="Yerevan Blasts Ankara Over Sèvres Treaty Remarks | Asbarez.com">
            <a:extLst>
              <a:ext uri="{FF2B5EF4-FFF2-40B4-BE49-F238E27FC236}">
                <a16:creationId xmlns:a16="http://schemas.microsoft.com/office/drawing/2014/main" id="{A6F5CDDC-6205-498C-AD1B-6AB6DE2BA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462" y="3863181"/>
            <a:ext cx="4252661" cy="2835107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reaty of Lausanne - Wikiwand">
            <a:extLst>
              <a:ext uri="{FF2B5EF4-FFF2-40B4-BE49-F238E27FC236}">
                <a16:creationId xmlns:a16="http://schemas.microsoft.com/office/drawing/2014/main" id="{C05D2A0A-891C-4A8A-8FEE-AC74C1A14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811" y="4412110"/>
            <a:ext cx="3526984" cy="2354262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Greco-Turkish War (1919–1922) - Wikiwand">
            <a:extLst>
              <a:ext uri="{FF2B5EF4-FFF2-40B4-BE49-F238E27FC236}">
                <a16:creationId xmlns:a16="http://schemas.microsoft.com/office/drawing/2014/main" id="{3EBA77F5-FF68-4D02-A43E-FE11C241C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780" y="1469879"/>
            <a:ext cx="3234430" cy="2170955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377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A50470-B026-44A3-A4B1-BA0E83C85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Spor o Cyprus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26B44C2-BF1F-499C-93C7-EFD7B69BC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Grécke osídlenie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1489 – 1571 – bašta kresťanstva vo východnom Stredomorí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Rozdielne pohľady na históriu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Islamizácia a poturčovanie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Rusko-turecká vojna – britské ovládnutie Cypru (do 1960)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1955 – 1964 – ozbrojené povstania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1964 – mierové misie UNFICYP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15.7.1974 – Operácia Afrodita – zvrhnutie cyperskej vlády Grékmi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20.7.1974 – Operácia Attila – rozdelenie ostrova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505A1C51-8AE9-4F4A-90A4-64BBFAB61C9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8196" name="Picture 4" descr="ČASOPISY EUROPSKEJ UNIE">
            <a:extLst>
              <a:ext uri="{FF2B5EF4-FFF2-40B4-BE49-F238E27FC236}">
                <a16:creationId xmlns:a16="http://schemas.microsoft.com/office/drawing/2014/main" id="{088DD858-4E19-4246-872F-C028DCBDF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696" y="539943"/>
            <a:ext cx="3178033" cy="2120515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tatement by the General Secretary of the C.C. of AKEL A.Kyprianou on the  UN Secretary-General's Report for the renewal of the UNFICYP's mandate |  AKEL">
            <a:extLst>
              <a:ext uri="{FF2B5EF4-FFF2-40B4-BE49-F238E27FC236}">
                <a16:creationId xmlns:a16="http://schemas.microsoft.com/office/drawing/2014/main" id="{BD9EEC5E-2FCD-4D7F-963B-DBE59EA16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34" y="2970152"/>
            <a:ext cx="3781886" cy="3781886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442521"/>
      </p:ext>
    </p:extLst>
  </p:cSld>
  <p:clrMapOvr>
    <a:masterClrMapping/>
  </p:clrMapOvr>
</p:sld>
</file>

<file path=ppt/theme/theme1.xml><?xml version="1.0" encoding="utf-8"?>
<a:theme xmlns:a="http://schemas.openxmlformats.org/drawingml/2006/main" name="Prúd">
  <a:themeElements>
    <a:clrScheme name="Prúd 12">
      <a:dk1>
        <a:srgbClr val="2A5400"/>
      </a:dk1>
      <a:lt1>
        <a:srgbClr val="FFFFFF"/>
      </a:lt1>
      <a:dk2>
        <a:srgbClr val="C8C9C5"/>
      </a:dk2>
      <a:lt2>
        <a:srgbClr val="BAE8BA"/>
      </a:lt2>
      <a:accent1>
        <a:srgbClr val="33CC33"/>
      </a:accent1>
      <a:accent2>
        <a:srgbClr val="99CC00"/>
      </a:accent2>
      <a:accent3>
        <a:srgbClr val="E0E1DF"/>
      </a:accent3>
      <a:accent4>
        <a:srgbClr val="DADADA"/>
      </a:accent4>
      <a:accent5>
        <a:srgbClr val="ADE2AD"/>
      </a:accent5>
      <a:accent6>
        <a:srgbClr val="8AB900"/>
      </a:accent6>
      <a:hlink>
        <a:srgbClr val="99FF33"/>
      </a:hlink>
      <a:folHlink>
        <a:srgbClr val="FFFF99"/>
      </a:folHlink>
    </a:clrScheme>
    <a:fontScheme name="Prúd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úd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úd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úd 10">
        <a:dk1>
          <a:srgbClr val="2A5400"/>
        </a:dk1>
        <a:lt1>
          <a:srgbClr val="FFFFFF"/>
        </a:lt1>
        <a:dk2>
          <a:srgbClr val="C7FF8F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E0FFC6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11">
        <a:dk1>
          <a:srgbClr val="2A5400"/>
        </a:dk1>
        <a:lt1>
          <a:srgbClr val="FFFFFF"/>
        </a:lt1>
        <a:dk2>
          <a:srgbClr val="B2E5A9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D5F0D1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12">
        <a:dk1>
          <a:srgbClr val="2A5400"/>
        </a:dk1>
        <a:lt1>
          <a:srgbClr val="FFFFFF"/>
        </a:lt1>
        <a:dk2>
          <a:srgbClr val="C8C9C5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E0E1DF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úd 12">
    <a:dk1>
      <a:srgbClr val="2A5400"/>
    </a:dk1>
    <a:lt1>
      <a:srgbClr val="FFFFFF"/>
    </a:lt1>
    <a:dk2>
      <a:srgbClr val="C8C9C5"/>
    </a:dk2>
    <a:lt2>
      <a:srgbClr val="BAE8BA"/>
    </a:lt2>
    <a:accent1>
      <a:srgbClr val="33CC33"/>
    </a:accent1>
    <a:accent2>
      <a:srgbClr val="99CC00"/>
    </a:accent2>
    <a:accent3>
      <a:srgbClr val="E0E1DF"/>
    </a:accent3>
    <a:accent4>
      <a:srgbClr val="DADADA"/>
    </a:accent4>
    <a:accent5>
      <a:srgbClr val="ADE2AD"/>
    </a:accent5>
    <a:accent6>
      <a:srgbClr val="8AB900"/>
    </a:accent6>
    <a:hlink>
      <a:srgbClr val="99FF33"/>
    </a:hlink>
    <a:folHlink>
      <a:srgbClr val="FFFF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806</Words>
  <Application>Microsoft Office PowerPoint</Application>
  <PresentationFormat>Širokouhlá</PresentationFormat>
  <Paragraphs>144</Paragraphs>
  <Slides>14</Slides>
  <Notes>12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Wingdings</vt:lpstr>
      <vt:lpstr>Prúd</vt:lpstr>
      <vt:lpstr>Historické medzníky vo vývoji grécko–tureckých vzťahov</vt:lpstr>
      <vt:lpstr>História Grécka</vt:lpstr>
      <vt:lpstr>Počiatky grécko-tureckých konfliktov</vt:lpstr>
      <vt:lpstr>História Turecka</vt:lpstr>
      <vt:lpstr>Moderná éra Osmanskej ríše</vt:lpstr>
      <vt:lpstr>Grécka vojna za nezávislosť</vt:lpstr>
      <vt:lpstr>Obdobie pred grécko-tureckými vojnami</vt:lpstr>
      <vt:lpstr>Grécko-turecké vojny</vt:lpstr>
      <vt:lpstr>Spor o Cyprus</vt:lpstr>
      <vt:lpstr>Predmet cyperského konfliktu</vt:lpstr>
      <vt:lpstr>Spor v Egejskom mori</vt:lpstr>
      <vt:lpstr>Súčasný stav – Cyprus, Egejské more, migrácia</vt:lpstr>
      <vt:lpstr>Perspektívy riešenia konfliktu</vt:lpstr>
      <vt:lpstr>Ďakujem za pozornosť!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Historické medzníky vo vývoji grécko–tureckých vzťahov</dc:title>
  <dc:creator>Falťanová Kristína</dc:creator>
  <cp:lastModifiedBy>Falťanová Kristína</cp:lastModifiedBy>
  <cp:revision>38</cp:revision>
  <dcterms:created xsi:type="dcterms:W3CDTF">2021-01-25T14:42:12Z</dcterms:created>
  <dcterms:modified xsi:type="dcterms:W3CDTF">2021-02-01T10:02:04Z</dcterms:modified>
</cp:coreProperties>
</file>